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303" r:id="rId3"/>
    <p:sldId id="279" r:id="rId4"/>
    <p:sldId id="280" r:id="rId5"/>
    <p:sldId id="282" r:id="rId6"/>
    <p:sldId id="281" r:id="rId7"/>
    <p:sldId id="262" r:id="rId8"/>
    <p:sldId id="284" r:id="rId9"/>
    <p:sldId id="285" r:id="rId10"/>
    <p:sldId id="264" r:id="rId11"/>
    <p:sldId id="288" r:id="rId12"/>
    <p:sldId id="286" r:id="rId13"/>
    <p:sldId id="287" r:id="rId14"/>
    <p:sldId id="270" r:id="rId15"/>
    <p:sldId id="266" r:id="rId16"/>
    <p:sldId id="271" r:id="rId17"/>
    <p:sldId id="272" r:id="rId18"/>
    <p:sldId id="273" r:id="rId19"/>
    <p:sldId id="276" r:id="rId20"/>
    <p:sldId id="293" r:id="rId21"/>
    <p:sldId id="295" r:id="rId22"/>
    <p:sldId id="296" r:id="rId23"/>
    <p:sldId id="304" r:id="rId24"/>
    <p:sldId id="305" r:id="rId25"/>
    <p:sldId id="306" r:id="rId26"/>
    <p:sldId id="309" r:id="rId27"/>
    <p:sldId id="310" r:id="rId28"/>
    <p:sldId id="308" r:id="rId29"/>
    <p:sldId id="311" r:id="rId30"/>
    <p:sldId id="312" r:id="rId31"/>
    <p:sldId id="269" r:id="rId32"/>
    <p:sldId id="289" r:id="rId33"/>
    <p:sldId id="298" r:id="rId34"/>
    <p:sldId id="313" r:id="rId35"/>
    <p:sldId id="314" r:id="rId36"/>
    <p:sldId id="315" r:id="rId37"/>
    <p:sldId id="297" r:id="rId38"/>
    <p:sldId id="300" r:id="rId39"/>
    <p:sldId id="302" r:id="rId40"/>
    <p:sldId id="290" r:id="rId41"/>
    <p:sldId id="26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leisar\Desktop\septemb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leisar\Desktop\septemb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leisar\Desktop\septemb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/>
            </a:pPr>
            <a:r>
              <a:rPr lang="en-GB"/>
              <a:t>Number of unique users talking about #flotilla</a:t>
            </a:r>
            <a:r>
              <a:rPr lang="en-GB" baseline="0"/>
              <a:t> during September</a:t>
            </a:r>
            <a:endParaRPr lang="el-GR"/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Φύλλο1!$A$1:$A$20</c:f>
              <c:numCache>
                <c:formatCode>General</c:formatCode>
                <c:ptCount val="20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23</c:v>
                </c:pt>
                <c:pt idx="14">
                  <c:v>24</c:v>
                </c:pt>
                <c:pt idx="15">
                  <c:v>25</c:v>
                </c:pt>
                <c:pt idx="16">
                  <c:v>26</c:v>
                </c:pt>
                <c:pt idx="17">
                  <c:v>27</c:v>
                </c:pt>
                <c:pt idx="18">
                  <c:v>28</c:v>
                </c:pt>
                <c:pt idx="19">
                  <c:v>29</c:v>
                </c:pt>
              </c:numCache>
            </c:numRef>
          </c:cat>
          <c:val>
            <c:numRef>
              <c:f>Φύλλο1!$B$1:$B$20</c:f>
              <c:numCache>
                <c:formatCode>General</c:formatCode>
                <c:ptCount val="20"/>
                <c:pt idx="0">
                  <c:v>66</c:v>
                </c:pt>
                <c:pt idx="1">
                  <c:v>96</c:v>
                </c:pt>
                <c:pt idx="2">
                  <c:v>196</c:v>
                </c:pt>
                <c:pt idx="3">
                  <c:v>192</c:v>
                </c:pt>
                <c:pt idx="4">
                  <c:v>132</c:v>
                </c:pt>
                <c:pt idx="5">
                  <c:v>183</c:v>
                </c:pt>
                <c:pt idx="6">
                  <c:v>155</c:v>
                </c:pt>
                <c:pt idx="7">
                  <c:v>181</c:v>
                </c:pt>
                <c:pt idx="8">
                  <c:v>289</c:v>
                </c:pt>
                <c:pt idx="9">
                  <c:v>204</c:v>
                </c:pt>
                <c:pt idx="10">
                  <c:v>155</c:v>
                </c:pt>
                <c:pt idx="11">
                  <c:v>264</c:v>
                </c:pt>
                <c:pt idx="12">
                  <c:v>802</c:v>
                </c:pt>
                <c:pt idx="13">
                  <c:v>2676</c:v>
                </c:pt>
                <c:pt idx="14">
                  <c:v>735</c:v>
                </c:pt>
                <c:pt idx="15">
                  <c:v>250</c:v>
                </c:pt>
                <c:pt idx="16">
                  <c:v>311</c:v>
                </c:pt>
                <c:pt idx="17">
                  <c:v>421</c:v>
                </c:pt>
                <c:pt idx="18">
                  <c:v>816</c:v>
                </c:pt>
                <c:pt idx="19">
                  <c:v>743</c:v>
                </c:pt>
              </c:numCache>
            </c:numRef>
          </c:val>
        </c:ser>
        <c:dLbls>
          <c:showVal val="1"/>
        </c:dLbls>
        <c:marker val="1"/>
        <c:axId val="62716928"/>
        <c:axId val="62792448"/>
      </c:lineChart>
      <c:catAx>
        <c:axId val="62716928"/>
        <c:scaling>
          <c:orientation val="minMax"/>
        </c:scaling>
        <c:axPos val="b"/>
        <c:numFmt formatCode="General" sourceLinked="1"/>
        <c:majorTickMark val="none"/>
        <c:tickLblPos val="nextTo"/>
        <c:crossAx val="62792448"/>
        <c:crosses val="autoZero"/>
        <c:auto val="1"/>
        <c:lblAlgn val="ctr"/>
        <c:lblOffset val="100"/>
      </c:catAx>
      <c:valAx>
        <c:axId val="627924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27169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/>
            </a:pPr>
            <a:r>
              <a:rPr lang="en-GB" dirty="0" smtClean="0"/>
              <a:t>Number</a:t>
            </a:r>
            <a:r>
              <a:rPr lang="en-GB" baseline="0" dirty="0" smtClean="0"/>
              <a:t> </a:t>
            </a:r>
            <a:r>
              <a:rPr lang="en-GB" dirty="0" smtClean="0"/>
              <a:t>of </a:t>
            </a:r>
            <a:r>
              <a:rPr lang="en-GB" dirty="0"/>
              <a:t>tweets about #flotilla</a:t>
            </a:r>
            <a:r>
              <a:rPr lang="en-GB" baseline="0" dirty="0"/>
              <a:t> during September</a:t>
            </a:r>
            <a:endParaRPr lang="el-GR" dirty="0"/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Φύλλο1!$A$24:$A$43</c:f>
              <c:numCache>
                <c:formatCode>General</c:formatCode>
                <c:ptCount val="20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23</c:v>
                </c:pt>
                <c:pt idx="14">
                  <c:v>24</c:v>
                </c:pt>
                <c:pt idx="15">
                  <c:v>25</c:v>
                </c:pt>
                <c:pt idx="16">
                  <c:v>26</c:v>
                </c:pt>
                <c:pt idx="17">
                  <c:v>27</c:v>
                </c:pt>
                <c:pt idx="18">
                  <c:v>28</c:v>
                </c:pt>
                <c:pt idx="19">
                  <c:v>29</c:v>
                </c:pt>
              </c:numCache>
            </c:numRef>
          </c:cat>
          <c:val>
            <c:numRef>
              <c:f>Φύλλο1!$B$24:$B$43</c:f>
              <c:numCache>
                <c:formatCode>General</c:formatCode>
                <c:ptCount val="20"/>
                <c:pt idx="0">
                  <c:v>154</c:v>
                </c:pt>
                <c:pt idx="1">
                  <c:v>246</c:v>
                </c:pt>
                <c:pt idx="2">
                  <c:v>414</c:v>
                </c:pt>
                <c:pt idx="3">
                  <c:v>412</c:v>
                </c:pt>
                <c:pt idx="4">
                  <c:v>295</c:v>
                </c:pt>
                <c:pt idx="5">
                  <c:v>347</c:v>
                </c:pt>
                <c:pt idx="6">
                  <c:v>277</c:v>
                </c:pt>
                <c:pt idx="7">
                  <c:v>327</c:v>
                </c:pt>
                <c:pt idx="8">
                  <c:v>479</c:v>
                </c:pt>
                <c:pt idx="9">
                  <c:v>412</c:v>
                </c:pt>
                <c:pt idx="10">
                  <c:v>319</c:v>
                </c:pt>
                <c:pt idx="11">
                  <c:v>471</c:v>
                </c:pt>
                <c:pt idx="12">
                  <c:v>1112</c:v>
                </c:pt>
                <c:pt idx="13">
                  <c:v>4008</c:v>
                </c:pt>
                <c:pt idx="14">
                  <c:v>1114</c:v>
                </c:pt>
                <c:pt idx="15">
                  <c:v>449</c:v>
                </c:pt>
                <c:pt idx="16">
                  <c:v>529</c:v>
                </c:pt>
                <c:pt idx="17">
                  <c:v>703</c:v>
                </c:pt>
                <c:pt idx="18">
                  <c:v>1314</c:v>
                </c:pt>
                <c:pt idx="19">
                  <c:v>1181</c:v>
                </c:pt>
              </c:numCache>
            </c:numRef>
          </c:val>
        </c:ser>
        <c:dLbls>
          <c:showVal val="1"/>
        </c:dLbls>
        <c:marker val="1"/>
        <c:axId val="62833408"/>
        <c:axId val="62834944"/>
      </c:lineChart>
      <c:catAx>
        <c:axId val="62833408"/>
        <c:scaling>
          <c:orientation val="minMax"/>
        </c:scaling>
        <c:axPos val="b"/>
        <c:numFmt formatCode="General" sourceLinked="1"/>
        <c:majorTickMark val="none"/>
        <c:tickLblPos val="nextTo"/>
        <c:crossAx val="62834944"/>
        <c:crosses val="autoZero"/>
        <c:auto val="1"/>
        <c:lblAlgn val="ctr"/>
        <c:lblOffset val="100"/>
      </c:catAx>
      <c:valAx>
        <c:axId val="628349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283340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pieChart>
        <c:varyColors val="1"/>
        <c:ser>
          <c:idx val="0"/>
          <c:order val="0"/>
          <c:explosion val="25"/>
          <c:cat>
            <c:strRef>
              <c:f>Φύλλο1!$A$87:$A$96</c:f>
              <c:strCache>
                <c:ptCount val="10"/>
                <c:pt idx="0">
                  <c:v>United States of America</c:v>
                </c:pt>
                <c:pt idx="1">
                  <c:v>United Kingdom</c:v>
                </c:pt>
                <c:pt idx="2">
                  <c:v>Greece</c:v>
                </c:pt>
                <c:pt idx="3">
                  <c:v>Indonesia</c:v>
                </c:pt>
                <c:pt idx="4">
                  <c:v>Germany</c:v>
                </c:pt>
                <c:pt idx="5">
                  <c:v>Canada</c:v>
                </c:pt>
                <c:pt idx="6">
                  <c:v>Spain</c:v>
                </c:pt>
                <c:pt idx="7">
                  <c:v>The Netherlands</c:v>
                </c:pt>
                <c:pt idx="8">
                  <c:v>South Africa</c:v>
                </c:pt>
                <c:pt idx="9">
                  <c:v>Ireland</c:v>
                </c:pt>
              </c:strCache>
            </c:strRef>
          </c:cat>
          <c:val>
            <c:numRef>
              <c:f>Φύλλο1!$B$87:$B$96</c:f>
              <c:numCache>
                <c:formatCode>General</c:formatCode>
                <c:ptCount val="10"/>
                <c:pt idx="0">
                  <c:v>166</c:v>
                </c:pt>
                <c:pt idx="1">
                  <c:v>15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6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522C2-09D6-4BBE-B3E6-78472B3ADCCB}" type="datetimeFigureOut">
              <a:rPr lang="en-GB" smtClean="0"/>
              <a:pPr/>
              <a:t>03/12/2010</a:t>
            </a:fld>
            <a:endParaRPr lang="en-GB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AC571-C433-4803-949A-4DC4AC6406A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41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AC571-C433-4803-949A-4DC4AC6406A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D0F94EB-2423-4001-A0D2-D7AC97B2888A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0B34-99E3-4CF8-9A29-B91EA327CE9A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AF678-8BC8-4AA5-970A-D025DE869FDB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E9A4C-FABD-47DB-8D48-4693F1AF81D6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7B30BDC-60CA-40B4-AE80-C257A93B033B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F12B-6F09-468A-84E1-EA853CA18F0E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D470-5D02-4506-9337-FC54D35D4E7D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613B-9737-43B3-8B9E-977810E28775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E068-9B36-48E8-873C-C9574AA9A509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55B77-0428-46BD-8860-BDA813CD0694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214C9-76BD-49C3-89A7-8D4361AECC69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9C7979-2BA9-4A7C-8D68-C66123269B09}" type="datetime1">
              <a:rPr lang="en-GB" smtClean="0"/>
              <a:pPr/>
              <a:t>03/12/2010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E7E7A4-1E07-419F-B10C-D7D4CB27B5D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Classifiers for Event Detection &amp; Future Work</a:t>
            </a:r>
            <a:endParaRPr lang="en-GB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Kleisarchaki</a:t>
            </a:r>
            <a:r>
              <a:rPr lang="en-GB" dirty="0" smtClean="0"/>
              <a:t> Sofia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[3]: “Text Classification and Named Entities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Basic Model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1200" i="1" dirty="0" smtClean="0">
                <a:latin typeface="Consolas" pitchFamily="49" charset="0"/>
              </a:rPr>
              <a:t>weight(w, d) = </a:t>
            </a:r>
            <a:r>
              <a:rPr lang="en-GB" sz="1200" i="1" dirty="0" err="1" smtClean="0">
                <a:latin typeface="Consolas" pitchFamily="49" charset="0"/>
              </a:rPr>
              <a:t>tf</a:t>
            </a:r>
            <a:r>
              <a:rPr lang="en-GB" sz="1200" i="1" dirty="0" smtClean="0">
                <a:latin typeface="Consolas" pitchFamily="49" charset="0"/>
              </a:rPr>
              <a:t> ∗ </a:t>
            </a:r>
            <a:r>
              <a:rPr lang="en-GB" sz="1200" i="1" dirty="0" err="1" smtClean="0">
                <a:latin typeface="Consolas" pitchFamily="49" charset="0"/>
              </a:rPr>
              <a:t>idf</a:t>
            </a:r>
            <a:endParaRPr lang="en-GB" sz="1200" i="1" dirty="0" smtClean="0">
              <a:latin typeface="Consolas" pitchFamily="49" charset="0"/>
            </a:endParaRPr>
          </a:p>
          <a:p>
            <a:r>
              <a:rPr lang="en-GB" sz="1200" i="1" dirty="0" err="1" smtClean="0">
                <a:latin typeface="Consolas" pitchFamily="49" charset="0"/>
              </a:rPr>
              <a:t>tf</a:t>
            </a:r>
            <a:r>
              <a:rPr lang="en-GB" sz="1200" i="1" dirty="0" smtClean="0">
                <a:latin typeface="Consolas" pitchFamily="49" charset="0"/>
              </a:rPr>
              <a:t> = log(</a:t>
            </a:r>
            <a:r>
              <a:rPr lang="en-GB" sz="1200" i="1" dirty="0" err="1" smtClean="0">
                <a:latin typeface="Consolas" pitchFamily="49" charset="0"/>
              </a:rPr>
              <a:t>termfrequecy</a:t>
            </a:r>
            <a:r>
              <a:rPr lang="en-GB" sz="1200" i="1" dirty="0" smtClean="0">
                <a:latin typeface="Consolas" pitchFamily="49" charset="0"/>
              </a:rPr>
              <a:t> + 1.0)</a:t>
            </a:r>
          </a:p>
          <a:p>
            <a:r>
              <a:rPr lang="en-GB" sz="1200" i="1" dirty="0" err="1" smtClean="0">
                <a:latin typeface="Consolas" pitchFamily="49" charset="0"/>
              </a:rPr>
              <a:t>idf</a:t>
            </a:r>
            <a:r>
              <a:rPr lang="en-GB" sz="1200" i="1" dirty="0" smtClean="0">
                <a:latin typeface="Consolas" pitchFamily="49" charset="0"/>
              </a:rPr>
              <a:t> = log((</a:t>
            </a:r>
            <a:r>
              <a:rPr lang="en-GB" sz="1200" i="1" dirty="0" err="1" smtClean="0">
                <a:latin typeface="Consolas" pitchFamily="49" charset="0"/>
              </a:rPr>
              <a:t>docCount</a:t>
            </a:r>
            <a:r>
              <a:rPr lang="en-GB" sz="1200" i="1" dirty="0" smtClean="0">
                <a:latin typeface="Consolas" pitchFamily="49" charset="0"/>
              </a:rPr>
              <a:t> + 1)/(</a:t>
            </a:r>
            <a:r>
              <a:rPr lang="en-GB" sz="1200" i="1" dirty="0" err="1" smtClean="0">
                <a:latin typeface="Consolas" pitchFamily="49" charset="0"/>
              </a:rPr>
              <a:t>documentfreq</a:t>
            </a:r>
            <a:r>
              <a:rPr lang="en-GB" sz="1200" i="1" dirty="0" smtClean="0">
                <a:latin typeface="Consolas" pitchFamily="49" charset="0"/>
              </a:rPr>
              <a:t> + 0.5))</a:t>
            </a:r>
          </a:p>
          <a:p>
            <a:endParaRPr lang="en-GB" sz="2000" i="1" dirty="0" smtClean="0"/>
          </a:p>
          <a:p>
            <a:r>
              <a:rPr lang="en-GB" sz="2000" i="1" dirty="0" smtClean="0"/>
              <a:t>Basic Model can make mistakes </a:t>
            </a:r>
            <a:r>
              <a:rPr lang="en-GB" sz="2000" i="1" dirty="0" smtClean="0">
                <a:sym typeface="Wingdings" pitchFamily="2" charset="2"/>
              </a:rPr>
              <a:t> look into other parameters (category, overlap of named entities etc)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1700808"/>
            <a:ext cx="3872067" cy="504056"/>
          </a:xfrm>
          <a:prstGeom prst="rect">
            <a:avLst/>
          </a:prstGeom>
          <a:noFill/>
        </p:spPr>
      </p:pic>
      <p:sp>
        <p:nvSpPr>
          <p:cNvPr id="25" name="2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[3]: “Text Classification and Named Entities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Some categories: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Elections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Scandals/Hearings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Legal/Criminal Cases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Natural Disasters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Accidents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Acts of Violence or War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Three vector representations</a:t>
            </a:r>
          </a:p>
          <a:p>
            <a:pPr>
              <a:buNone/>
            </a:pPr>
            <a:r>
              <a:rPr lang="el-GR" sz="2000" dirty="0" smtClean="0"/>
              <a:t>α:</a:t>
            </a:r>
            <a:r>
              <a:rPr lang="en-GB" sz="2000" dirty="0" smtClean="0"/>
              <a:t> all terms in the document</a:t>
            </a:r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β:</a:t>
            </a:r>
            <a:r>
              <a:rPr lang="en-GB" sz="2000" dirty="0" smtClean="0"/>
              <a:t> named entities (Language, location, nationality, organization etc)</a:t>
            </a:r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γ:</a:t>
            </a:r>
            <a:r>
              <a:rPr lang="en-GB" sz="2000" dirty="0" smtClean="0"/>
              <a:t> the non-named entity terms</a:t>
            </a:r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[3]: “Text Classification and Named Entities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Named entities are a double-edged sword and deciding when to use them can be tricky.</a:t>
            </a:r>
          </a:p>
          <a:p>
            <a:endParaRPr lang="en-GB" sz="2000" dirty="0" smtClean="0"/>
          </a:p>
          <a:p>
            <a:r>
              <a:rPr lang="en-GB" sz="2000" dirty="0" smtClean="0"/>
              <a:t>Considering named entities or not can not be decided for all categories.</a:t>
            </a:r>
          </a:p>
          <a:p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3706328"/>
            <a:ext cx="2664296" cy="255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3789040"/>
            <a:ext cx="2260277" cy="242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26 - TextBox"/>
          <p:cNvSpPr txBox="1"/>
          <p:nvPr/>
        </p:nvSpPr>
        <p:spPr>
          <a:xfrm>
            <a:off x="6372200" y="3522494"/>
            <a:ext cx="27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Named Entities do not matter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8" name="2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[3]: “Text Classification and Named Entities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805774"/>
            <a:ext cx="2376264" cy="2359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3861048"/>
            <a:ext cx="2360290" cy="2344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25 - TextBox"/>
          <p:cNvSpPr txBox="1"/>
          <p:nvPr/>
        </p:nvSpPr>
        <p:spPr>
          <a:xfrm>
            <a:off x="4824536" y="3666510"/>
            <a:ext cx="27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Can not decide</a:t>
            </a:r>
            <a:endParaRPr lang="en-GB" sz="1600" dirty="0">
              <a:solidFill>
                <a:srgbClr val="FF0000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3" y="1196752"/>
            <a:ext cx="2376264" cy="241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7455" y="1268760"/>
            <a:ext cx="2105025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28 - TextBox"/>
          <p:cNvSpPr txBox="1"/>
          <p:nvPr/>
        </p:nvSpPr>
        <p:spPr>
          <a:xfrm>
            <a:off x="4860032" y="1052736"/>
            <a:ext cx="27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Named Entities Win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0" name="2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[4]: “Streaming First Story Detection with application to Twitter”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Algorithm on locality-based sensitivity (constant time &amp; space)</a:t>
            </a:r>
          </a:p>
          <a:p>
            <a:r>
              <a:rPr lang="en-GB" sz="2000" dirty="0" smtClean="0"/>
              <a:t>LSH-based approach</a:t>
            </a:r>
          </a:p>
          <a:p>
            <a:endParaRPr lang="en-GB" sz="2000" dirty="0" smtClean="0"/>
          </a:p>
          <a:p>
            <a:r>
              <a:rPr lang="en-GB" sz="2000" dirty="0" smtClean="0"/>
              <a:t>Constant number of documents inside the buckets.</a:t>
            </a:r>
          </a:p>
          <a:p>
            <a:pPr lvl="1"/>
            <a:r>
              <a:rPr lang="en-GB" sz="1700" dirty="0" smtClean="0"/>
              <a:t>Oldest document is removed</a:t>
            </a:r>
          </a:p>
          <a:p>
            <a:endParaRPr lang="en-GB" sz="2000" dirty="0" smtClean="0"/>
          </a:p>
          <a:p>
            <a:r>
              <a:rPr lang="en-GB" sz="2000" dirty="0" smtClean="0"/>
              <a:t>Constant number of comparisons</a:t>
            </a:r>
          </a:p>
          <a:p>
            <a:pPr lvl="1"/>
            <a:r>
              <a:rPr lang="en-GB" sz="1700" dirty="0" smtClean="0"/>
              <a:t>Compare each document with at most 3L documents it collided with.</a:t>
            </a:r>
          </a:p>
          <a:p>
            <a:pPr lvl="1"/>
            <a:r>
              <a:rPr lang="en-GB" sz="1700" dirty="0" smtClean="0"/>
              <a:t>We take the 3L most popular documents, according to the number of hash tables where the collision occurred.</a:t>
            </a:r>
            <a:endParaRPr lang="en-GB" sz="17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[4]: “Streaming First Story Detection with application to Twitter”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96752"/>
            <a:ext cx="4371975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2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[4]: “Streaming First Story Detection with application to Twitter”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Minimal normalized scores:</a:t>
            </a:r>
          </a:p>
          <a:p>
            <a:pPr lvl="1"/>
            <a:r>
              <a:rPr lang="en-GB" sz="1700" dirty="0" err="1" smtClean="0"/>
              <a:t>Umass</a:t>
            </a:r>
            <a:r>
              <a:rPr lang="en-GB" sz="1700" dirty="0" smtClean="0"/>
              <a:t>: 0.69 (28 hours)</a:t>
            </a:r>
          </a:p>
          <a:p>
            <a:pPr lvl="1"/>
            <a:r>
              <a:rPr lang="en-GB" sz="1700" dirty="0" smtClean="0"/>
              <a:t>LSH: 0.71 (2 hours)</a:t>
            </a:r>
            <a:endParaRPr lang="en-GB" sz="17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6979" y="2783929"/>
            <a:ext cx="458152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2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564904"/>
            <a:ext cx="4438650" cy="358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[4]: “Streaming First Story Detection with application to Twitter”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Comparison of processing time per 100 documents for LSH system and the </a:t>
            </a:r>
            <a:r>
              <a:rPr lang="en-GB" sz="2000" dirty="0" err="1" smtClean="0"/>
              <a:t>Umass</a:t>
            </a:r>
            <a:r>
              <a:rPr lang="en-GB" sz="2000" dirty="0" smtClean="0"/>
              <a:t> system.</a:t>
            </a:r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2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[4]: “Streaming First Story Detection with application to Twitter”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Average Precision for Events </a:t>
            </a:r>
            <a:r>
              <a:rPr lang="en-GB" sz="2000" dirty="0" err="1" smtClean="0"/>
              <a:t>vs</a:t>
            </a:r>
            <a:r>
              <a:rPr lang="en-GB" sz="2000" dirty="0" smtClean="0"/>
              <a:t> Rest (Neutral, Spam) and for Events and Neutral </a:t>
            </a:r>
            <a:r>
              <a:rPr lang="en-GB" sz="2000" dirty="0" err="1" smtClean="0"/>
              <a:t>vs</a:t>
            </a:r>
            <a:r>
              <a:rPr lang="en-GB" sz="2000" dirty="0" smtClean="0"/>
              <a:t> Spam.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Average Precision as a function of the entropy threshold on the Events </a:t>
            </a:r>
            <a:r>
              <a:rPr lang="en-GB" sz="2000" dirty="0" err="1" smtClean="0"/>
              <a:t>vs</a:t>
            </a:r>
            <a:r>
              <a:rPr lang="en-GB" sz="2000" dirty="0" smtClean="0"/>
              <a:t> Rest task.</a:t>
            </a:r>
          </a:p>
          <a:p>
            <a:pPr lvl="1"/>
            <a:endParaRPr lang="en-GB" sz="17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240657"/>
            <a:ext cx="44386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29 - Ομάδα"/>
          <p:cNvGrpSpPr/>
          <p:nvPr/>
        </p:nvGrpSpPr>
        <p:grpSpPr>
          <a:xfrm>
            <a:off x="4640138" y="5077172"/>
            <a:ext cx="4324350" cy="1088132"/>
            <a:chOff x="4640138" y="5077172"/>
            <a:chExt cx="4324350" cy="1088132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0138" y="5077172"/>
              <a:ext cx="432435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9" name="28 - Ευθύγραμμο βέλος σύνδεσης"/>
            <p:cNvCxnSpPr/>
            <p:nvPr/>
          </p:nvCxnSpPr>
          <p:spPr>
            <a:xfrm rot="5400000">
              <a:off x="7271505" y="5912482"/>
              <a:ext cx="504056" cy="1588"/>
            </a:xfrm>
            <a:prstGeom prst="straightConnector1">
              <a:avLst/>
            </a:prstGeom>
            <a:ln w="34925">
              <a:tailEnd type="arrow"/>
            </a:ln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2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[5]: “Learning Similarity Metrics for Event Identification in Social Media”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Similarity metrics for: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Textual Features</a:t>
            </a:r>
          </a:p>
          <a:p>
            <a:pPr marL="731520" lvl="1" indent="-457200"/>
            <a:r>
              <a:rPr lang="en-GB" sz="1700" dirty="0" smtClean="0"/>
              <a:t>Cosine Similarity [3]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Time/Date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GB" sz="1700" dirty="0" smtClean="0"/>
              <a:t>1-|t</a:t>
            </a:r>
            <a:r>
              <a:rPr lang="en-GB" sz="1400" dirty="0" smtClean="0"/>
              <a:t>1</a:t>
            </a:r>
            <a:r>
              <a:rPr lang="en-GB" sz="1700" dirty="0" smtClean="0"/>
              <a:t>-t</a:t>
            </a:r>
            <a:r>
              <a:rPr lang="en-GB" sz="1400" dirty="0" smtClean="0"/>
              <a:t>2</a:t>
            </a:r>
            <a:r>
              <a:rPr lang="en-GB" sz="1700" dirty="0" smtClean="0"/>
              <a:t>| / y, </a:t>
            </a:r>
          </a:p>
          <a:p>
            <a:pPr marL="731520" lvl="1" indent="-457200">
              <a:buNone/>
            </a:pPr>
            <a:r>
              <a:rPr lang="en-GB" sz="1700" dirty="0" smtClean="0"/>
              <a:t>	y: number of minutes in a year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Location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GB" sz="1700" dirty="0" smtClean="0"/>
              <a:t>1-H(L1, L2)</a:t>
            </a:r>
          </a:p>
          <a:p>
            <a:pPr marL="731520" lvl="1" indent="-457200">
              <a:buNone/>
            </a:pPr>
            <a:r>
              <a:rPr lang="en-GB" sz="1700" dirty="0" smtClean="0"/>
              <a:t>	L1, L2: latitude-longitude pairs</a:t>
            </a:r>
          </a:p>
          <a:p>
            <a:pPr marL="731520" lvl="1" indent="-457200">
              <a:buNone/>
            </a:pPr>
            <a:r>
              <a:rPr lang="en-GB" sz="1700" dirty="0" smtClean="0"/>
              <a:t>	H: </a:t>
            </a:r>
            <a:r>
              <a:rPr lang="en-GB" sz="1700" dirty="0" err="1" smtClean="0"/>
              <a:t>Haversine</a:t>
            </a:r>
            <a:r>
              <a:rPr lang="en-GB" sz="1700" dirty="0" smtClean="0"/>
              <a:t> distance</a:t>
            </a:r>
          </a:p>
          <a:p>
            <a:pPr marL="731520" lvl="1" indent="-457200">
              <a:buNone/>
            </a:pPr>
            <a:r>
              <a:rPr lang="en-GB" sz="1700" dirty="0" smtClean="0"/>
              <a:t>	</a:t>
            </a:r>
            <a:r>
              <a:rPr lang="en-GB" sz="1400" dirty="0" smtClean="0"/>
              <a:t>[The </a:t>
            </a:r>
            <a:r>
              <a:rPr lang="en-GB" sz="1400" dirty="0" err="1" smtClean="0"/>
              <a:t>haversine</a:t>
            </a:r>
            <a:r>
              <a:rPr lang="en-GB" sz="1400" dirty="0" smtClean="0"/>
              <a:t> formula is an equation important in navigation, giving great-circle distances between two points on a sphere from their longitudes and latitudes]</a:t>
            </a:r>
            <a:endParaRPr lang="en-GB" sz="14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Presentation of papers:</a:t>
            </a:r>
          </a:p>
          <a:p>
            <a:pPr lvl="1"/>
            <a:r>
              <a:rPr lang="en-GB" dirty="0" smtClean="0"/>
              <a:t>[1] – [6]</a:t>
            </a:r>
          </a:p>
          <a:p>
            <a:endParaRPr lang="en-GB" dirty="0" smtClean="0"/>
          </a:p>
          <a:p>
            <a:r>
              <a:rPr lang="en-GB" dirty="0" smtClean="0"/>
              <a:t>Events VS Non-Events</a:t>
            </a:r>
          </a:p>
          <a:p>
            <a:pPr lvl="1"/>
            <a:r>
              <a:rPr lang="en-GB" dirty="0" smtClean="0"/>
              <a:t>Definitions</a:t>
            </a:r>
          </a:p>
          <a:p>
            <a:pPr lvl="1"/>
            <a:r>
              <a:rPr lang="en-GB" dirty="0" smtClean="0"/>
              <a:t>Preconditions</a:t>
            </a:r>
          </a:p>
          <a:p>
            <a:pPr lvl="1"/>
            <a:r>
              <a:rPr lang="en-GB" dirty="0" smtClean="0"/>
              <a:t>Examples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[5]: “Learning Similarity Metrics for Event Identification in Social Media”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/>
              <a:t>Clustering Framework</a:t>
            </a:r>
          </a:p>
          <a:p>
            <a:pPr lvl="1"/>
            <a:r>
              <a:rPr lang="en-GB" sz="1700" dirty="0" smtClean="0"/>
              <a:t>Single pass incremental clustering algorithm with a threshold parameter.</a:t>
            </a:r>
          </a:p>
          <a:p>
            <a:r>
              <a:rPr lang="en-GB" sz="2000" dirty="0" smtClean="0"/>
              <a:t>Threshold Selection</a:t>
            </a:r>
          </a:p>
          <a:p>
            <a:pPr lvl="1"/>
            <a:r>
              <a:rPr lang="en-GB" sz="1700" dirty="0" smtClean="0"/>
              <a:t>Select the threshold with the highest combined NMI and B-Cubed value.</a:t>
            </a:r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700" dirty="0" smtClean="0"/>
          </a:p>
          <a:p>
            <a:pPr lvl="1"/>
            <a:endParaRPr lang="en-GB" sz="1400" dirty="0" smtClean="0"/>
          </a:p>
          <a:p>
            <a:pPr lvl="1"/>
            <a:r>
              <a:rPr lang="en-GB" sz="1400" dirty="0" smtClean="0"/>
              <a:t>Where   C={c1, .., </a:t>
            </a:r>
            <a:r>
              <a:rPr lang="en-GB" sz="1400" dirty="0" err="1" smtClean="0"/>
              <a:t>cn</a:t>
            </a:r>
            <a:r>
              <a:rPr lang="en-GB" sz="1400" dirty="0" smtClean="0"/>
              <a:t>}: set of clusters</a:t>
            </a:r>
          </a:p>
          <a:p>
            <a:pPr lvl="4">
              <a:buNone/>
            </a:pPr>
            <a:r>
              <a:rPr lang="en-GB" sz="1400" dirty="0" smtClean="0">
                <a:solidFill>
                  <a:schemeClr val="tx2"/>
                </a:solidFill>
              </a:rPr>
              <a:t>  E = {e1, .., en}: set of events</a:t>
            </a:r>
          </a:p>
          <a:p>
            <a:pPr lvl="4">
              <a:buNone/>
            </a:pPr>
            <a:r>
              <a:rPr lang="en-GB" sz="1400" dirty="0" smtClean="0">
                <a:solidFill>
                  <a:schemeClr val="tx2"/>
                </a:solidFill>
              </a:rPr>
              <a:t>  </a:t>
            </a:r>
            <a:r>
              <a:rPr lang="en-GB" sz="1400" dirty="0" err="1" smtClean="0">
                <a:solidFill>
                  <a:schemeClr val="tx2"/>
                </a:solidFill>
              </a:rPr>
              <a:t>Pb</a:t>
            </a:r>
            <a:r>
              <a:rPr lang="en-GB" sz="1400" dirty="0" smtClean="0">
                <a:solidFill>
                  <a:schemeClr val="tx2"/>
                </a:solidFill>
              </a:rPr>
              <a:t>: </a:t>
            </a:r>
            <a:r>
              <a:rPr lang="en-GB" sz="1400" dirty="0" err="1" smtClean="0">
                <a:solidFill>
                  <a:schemeClr val="tx2"/>
                </a:solidFill>
              </a:rPr>
              <a:t>avg</a:t>
            </a:r>
            <a:r>
              <a:rPr lang="en-GB" sz="1400" dirty="0" smtClean="0">
                <a:solidFill>
                  <a:schemeClr val="tx2"/>
                </a:solidFill>
              </a:rPr>
              <a:t> precision, </a:t>
            </a:r>
            <a:r>
              <a:rPr lang="en-GB" sz="1400" dirty="0" err="1" smtClean="0">
                <a:solidFill>
                  <a:schemeClr val="tx2"/>
                </a:solidFill>
              </a:rPr>
              <a:t>Rb</a:t>
            </a:r>
            <a:r>
              <a:rPr lang="en-GB" sz="1400" dirty="0" smtClean="0">
                <a:solidFill>
                  <a:schemeClr val="tx2"/>
                </a:solidFill>
              </a:rPr>
              <a:t>:  </a:t>
            </a:r>
            <a:r>
              <a:rPr lang="en-GB" sz="1400" dirty="0" err="1" smtClean="0">
                <a:solidFill>
                  <a:schemeClr val="tx2"/>
                </a:solidFill>
              </a:rPr>
              <a:t>avg</a:t>
            </a:r>
            <a:r>
              <a:rPr lang="en-GB" sz="1400" dirty="0" smtClean="0">
                <a:solidFill>
                  <a:schemeClr val="tx2"/>
                </a:solidFill>
              </a:rPr>
              <a:t> recall</a:t>
            </a:r>
          </a:p>
          <a:p>
            <a:pPr lvl="1"/>
            <a:endParaRPr lang="en-GB" sz="17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212976"/>
            <a:ext cx="1628775" cy="495300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00042" y="3778374"/>
            <a:ext cx="28003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02721" y="4262239"/>
            <a:ext cx="19335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11408" y="4644380"/>
            <a:ext cx="2009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3276228"/>
            <a:ext cx="13906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2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[5]: “Learning Similarity Metrics for Event Identification in Social Media”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err="1" smtClean="0"/>
              <a:t>Clusterer’s</a:t>
            </a:r>
            <a:r>
              <a:rPr lang="en-GB" sz="2000" dirty="0" smtClean="0"/>
              <a:t> Weight Selection</a:t>
            </a:r>
          </a:p>
          <a:p>
            <a:pPr lvl="1"/>
            <a:r>
              <a:rPr lang="en-GB" sz="1700" dirty="0" smtClean="0"/>
              <a:t>Assign a weight during the supervised training phase, indicating our confidence in its prediction.</a:t>
            </a:r>
          </a:p>
          <a:p>
            <a:pPr lvl="1"/>
            <a:r>
              <a:rPr lang="en-GB" sz="1700" dirty="0" err="1" smtClean="0"/>
              <a:t>w</a:t>
            </a:r>
            <a:r>
              <a:rPr lang="en-GB" sz="1400" dirty="0" err="1" smtClean="0"/>
              <a:t>c</a:t>
            </a:r>
            <a:r>
              <a:rPr lang="en-GB" sz="1700" dirty="0" smtClean="0"/>
              <a:t> = combined(NMI, B-Cubed) / </a:t>
            </a:r>
            <a:r>
              <a:rPr lang="el-GR" sz="1700" dirty="0" smtClean="0"/>
              <a:t>Σ</a:t>
            </a:r>
            <a:r>
              <a:rPr lang="en-GB" sz="1700" dirty="0" err="1" smtClean="0"/>
              <a:t>w</a:t>
            </a:r>
            <a:r>
              <a:rPr lang="en-GB" sz="1400" dirty="0" err="1" smtClean="0"/>
              <a:t>i</a:t>
            </a:r>
            <a:endParaRPr lang="en-GB" sz="1700" dirty="0" smtClean="0"/>
          </a:p>
          <a:p>
            <a:pPr lvl="1"/>
            <a:endParaRPr lang="en-GB" sz="1700" dirty="0" smtClean="0"/>
          </a:p>
          <a:p>
            <a:r>
              <a:rPr lang="en-GB" sz="2000" dirty="0" smtClean="0"/>
              <a:t>Consensus score: </a:t>
            </a:r>
          </a:p>
          <a:p>
            <a:pPr lvl="1"/>
            <a:r>
              <a:rPr lang="en-GB" sz="1400" dirty="0" smtClean="0"/>
              <a:t>P: prediction function. Returns 1 if documents are in the same cluster, 0 otherwise.</a:t>
            </a:r>
          </a:p>
          <a:p>
            <a:endParaRPr lang="en-GB" sz="2000" dirty="0" smtClean="0"/>
          </a:p>
          <a:p>
            <a:r>
              <a:rPr lang="en-GB" sz="2000" dirty="0" smtClean="0"/>
              <a:t>Simple Ensemble based technique</a:t>
            </a:r>
          </a:p>
          <a:p>
            <a:pPr lvl="1"/>
            <a:r>
              <a:rPr lang="en-GB" sz="1700" dirty="0" smtClean="0"/>
              <a:t>Compute similarity of a document with a cluster by comparing the document against all documents in the cluster using the ensemble consensus function. 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1143" y="3192484"/>
            <a:ext cx="14001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[5]: “Learning Similarity Metrics for Event Identification in Social Media”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/>
              <a:t>Improved Ensemble based technique (</a:t>
            </a:r>
            <a:r>
              <a:rPr lang="en-GB" sz="2000" dirty="0" err="1" smtClean="0"/>
              <a:t>centroid</a:t>
            </a:r>
            <a:r>
              <a:rPr lang="en-GB" sz="2000" dirty="0" smtClean="0"/>
              <a:t>-based)</a:t>
            </a:r>
          </a:p>
          <a:p>
            <a:pPr lvl="1"/>
            <a:r>
              <a:rPr lang="en-GB" sz="1700" dirty="0" smtClean="0">
                <a:latin typeface="Consolas" pitchFamily="49" charset="0"/>
              </a:rPr>
              <a:t>if </a:t>
            </a:r>
            <a:r>
              <a:rPr lang="el-GR" sz="1700" dirty="0" smtClean="0">
                <a:latin typeface="Consolas" pitchFamily="49" charset="0"/>
              </a:rPr>
              <a:t>σ</a:t>
            </a:r>
            <a:r>
              <a:rPr lang="en-GB" sz="1400" dirty="0" smtClean="0">
                <a:latin typeface="Consolas" pitchFamily="49" charset="0"/>
              </a:rPr>
              <a:t>c</a:t>
            </a:r>
            <a:r>
              <a:rPr lang="en-GB" sz="1700" dirty="0" smtClean="0">
                <a:latin typeface="Consolas" pitchFamily="49" charset="0"/>
              </a:rPr>
              <a:t>(</a:t>
            </a:r>
            <a:r>
              <a:rPr lang="en-GB" sz="1700" dirty="0" err="1" smtClean="0">
                <a:latin typeface="Consolas" pitchFamily="49" charset="0"/>
              </a:rPr>
              <a:t>d</a:t>
            </a:r>
            <a:r>
              <a:rPr lang="en-GB" sz="1400" dirty="0" err="1" smtClean="0">
                <a:latin typeface="Consolas" pitchFamily="49" charset="0"/>
              </a:rPr>
              <a:t>i</a:t>
            </a:r>
            <a:r>
              <a:rPr lang="en-GB" sz="1700" dirty="0" smtClean="0">
                <a:latin typeface="Consolas" pitchFamily="49" charset="0"/>
              </a:rPr>
              <a:t>, </a:t>
            </a:r>
            <a:r>
              <a:rPr lang="en-GB" sz="1700" dirty="0" err="1" smtClean="0">
                <a:latin typeface="Consolas" pitchFamily="49" charset="0"/>
              </a:rPr>
              <a:t>c</a:t>
            </a:r>
            <a:r>
              <a:rPr lang="en-GB" sz="1400" dirty="0" err="1" smtClean="0">
                <a:latin typeface="Consolas" pitchFamily="49" charset="0"/>
              </a:rPr>
              <a:t>j</a:t>
            </a:r>
            <a:r>
              <a:rPr lang="en-GB" sz="1700" dirty="0" smtClean="0">
                <a:latin typeface="Consolas" pitchFamily="49" charset="0"/>
              </a:rPr>
              <a:t>) &gt; </a:t>
            </a:r>
            <a:r>
              <a:rPr lang="el-GR" sz="1700" dirty="0" smtClean="0">
                <a:latin typeface="Consolas" pitchFamily="49" charset="0"/>
              </a:rPr>
              <a:t>μ</a:t>
            </a:r>
            <a:r>
              <a:rPr lang="en-GB" sz="1400" dirty="0" smtClean="0">
                <a:latin typeface="Consolas" pitchFamily="49" charset="0"/>
              </a:rPr>
              <a:t>c </a:t>
            </a:r>
            <a:r>
              <a:rPr lang="en-GB" sz="1700" dirty="0" smtClean="0">
                <a:latin typeface="Consolas" pitchFamily="49" charset="0"/>
              </a:rPr>
              <a:t>then</a:t>
            </a:r>
          </a:p>
          <a:p>
            <a:pPr lvl="2"/>
            <a:r>
              <a:rPr lang="en-GB" sz="1400" dirty="0" smtClean="0">
                <a:latin typeface="Consolas" pitchFamily="49" charset="0"/>
              </a:rPr>
              <a:t>Pc(</a:t>
            </a:r>
            <a:r>
              <a:rPr lang="en-GB" sz="1400" dirty="0" err="1" smtClean="0">
                <a:latin typeface="Consolas" pitchFamily="49" charset="0"/>
              </a:rPr>
              <a:t>di</a:t>
            </a:r>
            <a:r>
              <a:rPr lang="en-GB" sz="1400" dirty="0" smtClean="0">
                <a:latin typeface="Consolas" pitchFamily="49" charset="0"/>
              </a:rPr>
              <a:t>, </a:t>
            </a:r>
            <a:r>
              <a:rPr lang="en-GB" sz="1400" dirty="0" err="1" smtClean="0">
                <a:latin typeface="Consolas" pitchFamily="49" charset="0"/>
              </a:rPr>
              <a:t>Cj</a:t>
            </a:r>
            <a:r>
              <a:rPr lang="en-GB" sz="1400" dirty="0" smtClean="0">
                <a:latin typeface="Consolas" pitchFamily="49" charset="0"/>
              </a:rPr>
              <a:t>) = 1</a:t>
            </a:r>
          </a:p>
          <a:p>
            <a:pPr lvl="1"/>
            <a:r>
              <a:rPr lang="en-GB" sz="1700" dirty="0" smtClean="0">
                <a:latin typeface="Consolas" pitchFamily="49" charset="0"/>
              </a:rPr>
              <a:t>Else</a:t>
            </a:r>
          </a:p>
          <a:p>
            <a:pPr lvl="2"/>
            <a:r>
              <a:rPr lang="en-GB" sz="1400" dirty="0" smtClean="0">
                <a:latin typeface="Consolas" pitchFamily="49" charset="0"/>
              </a:rPr>
              <a:t>Pc(</a:t>
            </a:r>
            <a:r>
              <a:rPr lang="en-GB" sz="1400" dirty="0" err="1" smtClean="0">
                <a:latin typeface="Consolas" pitchFamily="49" charset="0"/>
              </a:rPr>
              <a:t>di</a:t>
            </a:r>
            <a:r>
              <a:rPr lang="en-GB" sz="1400" dirty="0" smtClean="0">
                <a:latin typeface="Consolas" pitchFamily="49" charset="0"/>
              </a:rPr>
              <a:t>, </a:t>
            </a:r>
            <a:r>
              <a:rPr lang="en-GB" sz="1400" dirty="0" err="1" smtClean="0">
                <a:latin typeface="Consolas" pitchFamily="49" charset="0"/>
              </a:rPr>
              <a:t>Cj</a:t>
            </a:r>
            <a:r>
              <a:rPr lang="en-GB" sz="1400" dirty="0" smtClean="0">
                <a:latin typeface="Consolas" pitchFamily="49" charset="0"/>
              </a:rPr>
              <a:t>) = 0</a:t>
            </a:r>
          </a:p>
          <a:p>
            <a:pPr lvl="1"/>
            <a:r>
              <a:rPr lang="en-GB" sz="1700" dirty="0" smtClean="0">
                <a:latin typeface="Consolas" pitchFamily="49" charset="0"/>
              </a:rPr>
              <a:t>Compute consensus-score(</a:t>
            </a:r>
            <a:r>
              <a:rPr lang="en-GB" sz="1700" dirty="0" err="1" smtClean="0">
                <a:latin typeface="Consolas" pitchFamily="49" charset="0"/>
              </a:rPr>
              <a:t>di</a:t>
            </a:r>
            <a:r>
              <a:rPr lang="en-GB" sz="1700" dirty="0" smtClean="0">
                <a:latin typeface="Consolas" pitchFamily="49" charset="0"/>
              </a:rPr>
              <a:t>, </a:t>
            </a:r>
            <a:r>
              <a:rPr lang="en-GB" sz="1700" dirty="0" err="1" smtClean="0">
                <a:latin typeface="Consolas" pitchFamily="49" charset="0"/>
              </a:rPr>
              <a:t>cj</a:t>
            </a:r>
            <a:r>
              <a:rPr lang="en-GB" sz="1700" dirty="0" smtClean="0">
                <a:latin typeface="Consolas" pitchFamily="49" charset="0"/>
              </a:rPr>
              <a:t>) =             , where </a:t>
            </a:r>
            <a:r>
              <a:rPr lang="en-GB" sz="1700" dirty="0" err="1" smtClean="0">
                <a:latin typeface="Consolas" pitchFamily="49" charset="0"/>
              </a:rPr>
              <a:t>wc</a:t>
            </a:r>
            <a:r>
              <a:rPr lang="en-GB" sz="1700" dirty="0" smtClean="0">
                <a:latin typeface="Consolas" pitchFamily="49" charset="0"/>
              </a:rPr>
              <a:t> weight of </a:t>
            </a:r>
            <a:r>
              <a:rPr lang="en-GB" sz="1700" dirty="0" err="1" smtClean="0">
                <a:latin typeface="Consolas" pitchFamily="49" charset="0"/>
              </a:rPr>
              <a:t>clusterer</a:t>
            </a:r>
            <a:endParaRPr lang="en-GB" sz="1700" dirty="0" smtClean="0">
              <a:latin typeface="Consolas" pitchFamily="49" charset="0"/>
            </a:endParaRPr>
          </a:p>
          <a:p>
            <a:endParaRPr lang="en-GB" sz="2000" dirty="0" smtClean="0">
              <a:latin typeface="Consolas" pitchFamily="49" charset="0"/>
            </a:endParaRPr>
          </a:p>
          <a:p>
            <a:r>
              <a:rPr lang="en-GB" sz="2000" dirty="0" smtClean="0"/>
              <a:t>Textual </a:t>
            </a:r>
            <a:r>
              <a:rPr lang="en-GB" sz="2000" dirty="0" err="1" smtClean="0"/>
              <a:t>Centroid</a:t>
            </a:r>
            <a:endParaRPr lang="en-GB" sz="2000" dirty="0" smtClean="0"/>
          </a:p>
          <a:p>
            <a:pPr lvl="1"/>
            <a:r>
              <a:rPr lang="en-GB" sz="1700" dirty="0" err="1" smtClean="0"/>
              <a:t>Avg</a:t>
            </a:r>
            <a:r>
              <a:rPr lang="en-GB" sz="1700" dirty="0" smtClean="0"/>
              <a:t>(</a:t>
            </a:r>
            <a:r>
              <a:rPr lang="en-GB" sz="1700" dirty="0" err="1" smtClean="0"/>
              <a:t>tf</a:t>
            </a:r>
            <a:r>
              <a:rPr lang="en-GB" sz="1700" dirty="0" smtClean="0"/>
              <a:t>*</a:t>
            </a:r>
            <a:r>
              <a:rPr lang="en-GB" sz="1700" dirty="0" err="1" smtClean="0"/>
              <a:t>idf</a:t>
            </a:r>
            <a:r>
              <a:rPr lang="en-GB" sz="1700" dirty="0" smtClean="0"/>
              <a:t>) per term</a:t>
            </a:r>
          </a:p>
          <a:p>
            <a:r>
              <a:rPr lang="en-GB" sz="2000" dirty="0" smtClean="0"/>
              <a:t>Time </a:t>
            </a:r>
            <a:r>
              <a:rPr lang="en-GB" sz="2000" dirty="0" err="1" smtClean="0"/>
              <a:t>Centroid</a:t>
            </a:r>
            <a:endParaRPr lang="en-GB" sz="2000" dirty="0" smtClean="0"/>
          </a:p>
          <a:p>
            <a:pPr lvl="1"/>
            <a:r>
              <a:rPr lang="en-GB" sz="1700" dirty="0" err="1" smtClean="0"/>
              <a:t>Avg</a:t>
            </a:r>
            <a:r>
              <a:rPr lang="en-GB" sz="1700" dirty="0" smtClean="0"/>
              <a:t>(time) in minutes</a:t>
            </a:r>
          </a:p>
          <a:p>
            <a:r>
              <a:rPr lang="en-GB" sz="2000" dirty="0" smtClean="0"/>
              <a:t>Location </a:t>
            </a:r>
            <a:r>
              <a:rPr lang="en-GB" sz="2000" dirty="0" err="1" smtClean="0"/>
              <a:t>Centroid</a:t>
            </a:r>
            <a:r>
              <a:rPr lang="en-GB" sz="2000" dirty="0" smtClean="0"/>
              <a:t>	</a:t>
            </a:r>
          </a:p>
          <a:p>
            <a:pPr lvl="1"/>
            <a:r>
              <a:rPr lang="en-GB" sz="1700" dirty="0" smtClean="0"/>
              <a:t>Geographic mid-point</a:t>
            </a:r>
          </a:p>
          <a:p>
            <a:pPr lvl="1">
              <a:buNone/>
            </a:pPr>
            <a:endParaRPr lang="en-GB" sz="1700" dirty="0" smtClean="0">
              <a:latin typeface="Consolas" pitchFamily="49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22</a:t>
            </a:fld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174339"/>
            <a:ext cx="14668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sz="2000" dirty="0" smtClean="0"/>
              <a:t>Collection of social text stream data:</a:t>
            </a:r>
          </a:p>
          <a:p>
            <a:pPr lvl="1">
              <a:buFont typeface="Wingdings" pitchFamily="2" charset="2"/>
              <a:buChar char="Ø"/>
            </a:pP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D = &lt;(p1, t1, s1), .., (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pn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tn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sn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)&gt;</a:t>
            </a:r>
          </a:p>
          <a:p>
            <a:pPr lvl="1">
              <a:buNone/>
            </a:pP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	pi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</a:rPr>
              <a:t> ε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 P = {p1, .., 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p|p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| }: piece of text content</a:t>
            </a:r>
          </a:p>
          <a:p>
            <a:pPr lvl="1">
              <a:buNone/>
            </a:pP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ti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 : timestamp</a:t>
            </a:r>
          </a:p>
          <a:p>
            <a:pPr lvl="1">
              <a:buNone/>
            </a:pP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	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si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 = &lt;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ai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ri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&gt; :social actor (initial 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</a:rPr>
              <a:t>actor</a:t>
            </a:r>
            <a:r>
              <a:rPr lang="en-GB" sz="1400" dirty="0" err="1" smtClean="0">
                <a:solidFill>
                  <a:schemeClr val="tx1"/>
                </a:solidFill>
                <a:latin typeface="Calibri" pitchFamily="34" charset="0"/>
                <a:sym typeface="Wingdings" pitchFamily="2" charset="2"/>
              </a:rPr>
              <a:t>receiver</a:t>
            </a: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  <a:sym typeface="Wingdings" pitchFamily="2" charset="2"/>
              </a:rPr>
              <a:t>)</a:t>
            </a: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r>
              <a:rPr lang="en-GB" sz="2100" dirty="0" smtClean="0">
                <a:sym typeface="Wingdings" pitchFamily="2" charset="2"/>
              </a:rPr>
              <a:t>Modelled as a graph, where each node is a text piece and each edge is the similarities between text pieces. </a:t>
            </a: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  <a:sym typeface="Wingdings" pitchFamily="2" charset="2"/>
            </a:endParaRPr>
          </a:p>
          <a:p>
            <a:pPr lvl="1">
              <a:buNone/>
            </a:pPr>
            <a:r>
              <a:rPr lang="en-GB" sz="1400" dirty="0" smtClean="0">
                <a:solidFill>
                  <a:schemeClr val="tx1"/>
                </a:solidFill>
                <a:latin typeface="Calibri" pitchFamily="34" charset="0"/>
              </a:rPr>
              <a:t>	</a:t>
            </a:r>
          </a:p>
          <a:p>
            <a:pPr lvl="1">
              <a:buNone/>
            </a:pPr>
            <a:endParaRPr lang="en-GB" sz="1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34" name="33 - Ομάδα"/>
          <p:cNvGrpSpPr/>
          <p:nvPr/>
        </p:nvGrpSpPr>
        <p:grpSpPr>
          <a:xfrm>
            <a:off x="1187624" y="1772816"/>
            <a:ext cx="1944216" cy="3528392"/>
            <a:chOff x="1187624" y="1772816"/>
            <a:chExt cx="1944216" cy="3528392"/>
          </a:xfrm>
        </p:grpSpPr>
        <p:sp>
          <p:nvSpPr>
            <p:cNvPr id="5" name="4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5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7" name="6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7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9 - Ευθύγραμμο βέλος σύνδεσης"/>
            <p:cNvCxnSpPr>
              <a:stCxn id="5" idx="2"/>
              <a:endCxn id="6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ύγραμμο βέλος σύνδεσης"/>
            <p:cNvCxnSpPr>
              <a:stCxn id="6" idx="2"/>
              <a:endCxn id="7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- Ευθύγραμμο βέλος σύνδεσης"/>
            <p:cNvCxnSpPr>
              <a:stCxn id="7" idx="2"/>
              <a:endCxn id="8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14 - Ορθογώνιο"/>
            <p:cNvSpPr/>
            <p:nvPr/>
          </p:nvSpPr>
          <p:spPr>
            <a:xfrm>
              <a:off x="1187624" y="1772816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23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140968"/>
            <a:ext cx="29146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43661" y="3789040"/>
            <a:ext cx="2352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sz="2100" dirty="0" smtClean="0">
                <a:sym typeface="Wingdings" pitchFamily="2" charset="2"/>
              </a:rPr>
              <a:t>Text pieces are clustered into different topics using the graph cut algorithm. </a:t>
            </a:r>
          </a:p>
          <a:p>
            <a:pPr>
              <a:buFont typeface="Wingdings" pitchFamily="2" charset="2"/>
              <a:buChar char="Ø"/>
            </a:pPr>
            <a:r>
              <a:rPr lang="en-GB" sz="2100" dirty="0" smtClean="0">
                <a:solidFill>
                  <a:schemeClr val="tx1"/>
                </a:solidFill>
                <a:sym typeface="Wingdings" pitchFamily="2" charset="2"/>
              </a:rPr>
              <a:t>Minimize the function: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GB" sz="1800" i="1" dirty="0" smtClean="0">
                <a:sym typeface="Wingdings" pitchFamily="2" charset="2"/>
              </a:rPr>
              <a:t>Shi &amp; </a:t>
            </a:r>
            <a:r>
              <a:rPr lang="en-GB" sz="1800" i="1" dirty="0" err="1" smtClean="0">
                <a:sym typeface="Wingdings" pitchFamily="2" charset="2"/>
              </a:rPr>
              <a:t>Malik</a:t>
            </a:r>
            <a:r>
              <a:rPr lang="en-GB" sz="1800" i="1" dirty="0" smtClean="0">
                <a:sym typeface="Wingdings" pitchFamily="2" charset="2"/>
              </a:rPr>
              <a:t>, ‘Normalized cuts and Image Segmentation’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GB" sz="2100" dirty="0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As a result each piece of text belongs to a topic cluster in the graph cut-based result.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24</a:t>
            </a:fld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08920"/>
            <a:ext cx="27336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3481189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29 - Ομάδα"/>
          <p:cNvGrpSpPr/>
          <p:nvPr/>
        </p:nvGrpSpPr>
        <p:grpSpPr>
          <a:xfrm>
            <a:off x="1187624" y="1772816"/>
            <a:ext cx="1944216" cy="3528392"/>
            <a:chOff x="1187624" y="1772816"/>
            <a:chExt cx="1944216" cy="3528392"/>
          </a:xfrm>
        </p:grpSpPr>
        <p:sp>
          <p:nvSpPr>
            <p:cNvPr id="31" name="30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4" name="33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- Ευθύγραμμο βέλος σύνδεσης"/>
            <p:cNvCxnSpPr>
              <a:stCxn id="33" idx="2"/>
              <a:endCxn id="34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37 - Ορθογώνιο"/>
            <p:cNvSpPr/>
            <p:nvPr/>
          </p:nvSpPr>
          <p:spPr>
            <a:xfrm>
              <a:off x="1187624" y="1772816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GB" sz="2100" i="1" dirty="0" smtClean="0">
                <a:solidFill>
                  <a:schemeClr val="tx1"/>
                </a:solidFill>
                <a:sym typeface="Wingdings" pitchFamily="2" charset="2"/>
              </a:rPr>
              <a:t>Intensity</a:t>
            </a:r>
            <a:r>
              <a:rPr lang="en-GB" sz="2100" dirty="0" smtClean="0">
                <a:solidFill>
                  <a:schemeClr val="tx1"/>
                </a:solidFill>
                <a:sym typeface="Wingdings" pitchFamily="2" charset="2"/>
              </a:rPr>
              <a:t> of a topic </a:t>
            </a:r>
            <a:r>
              <a:rPr lang="en-GB" sz="2100" dirty="0" smtClean="0">
                <a:sym typeface="Wingdings" pitchFamily="2" charset="2"/>
              </a:rPr>
              <a:t>at a time window is defined as the total number of text pieces created within a time window under the corresponding topic.</a:t>
            </a:r>
            <a:r>
              <a:rPr lang="en-GB" sz="2100" dirty="0" smtClean="0">
                <a:solidFill>
                  <a:schemeClr val="tx1"/>
                </a:solidFill>
                <a:sym typeface="Wingdings" pitchFamily="2" charset="2"/>
              </a:rPr>
              <a:t>	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olidFill>
                <a:schemeClr val="tx1"/>
              </a:solidFill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GB" sz="2100" dirty="0" smtClean="0">
                <a:solidFill>
                  <a:schemeClr val="tx1"/>
                </a:solidFill>
                <a:sym typeface="Wingdings" pitchFamily="2" charset="2"/>
              </a:rPr>
              <a:t>Segment  a sequence of intensities of a topic &lt;i</a:t>
            </a:r>
            <a:r>
              <a:rPr lang="en-GB" sz="1700" dirty="0" smtClean="0">
                <a:solidFill>
                  <a:schemeClr val="tx1"/>
                </a:solidFill>
                <a:sym typeface="Wingdings" pitchFamily="2" charset="2"/>
              </a:rPr>
              <a:t>1</a:t>
            </a:r>
            <a:r>
              <a:rPr lang="en-GB" sz="2100" dirty="0" smtClean="0">
                <a:solidFill>
                  <a:schemeClr val="tx1"/>
                </a:solidFill>
                <a:sym typeface="Wingdings" pitchFamily="2" charset="2"/>
              </a:rPr>
              <a:t>, ..</a:t>
            </a:r>
            <a:r>
              <a:rPr lang="en-GB" sz="2100" dirty="0" smtClean="0">
                <a:sym typeface="Wingdings" pitchFamily="2" charset="2"/>
              </a:rPr>
              <a:t>, i</a:t>
            </a:r>
            <a:r>
              <a:rPr lang="en-GB" sz="1700" dirty="0" smtClean="0">
                <a:sym typeface="Wingdings" pitchFamily="2" charset="2"/>
              </a:rPr>
              <a:t>n</a:t>
            </a:r>
            <a:r>
              <a:rPr lang="en-GB" sz="2100" dirty="0" smtClean="0">
                <a:sym typeface="Wingdings" pitchFamily="2" charset="2"/>
              </a:rPr>
              <a:t>&gt; into a sequences of k intervals &lt;I</a:t>
            </a:r>
            <a:r>
              <a:rPr lang="en-GB" sz="1700" dirty="0" smtClean="0">
                <a:sym typeface="Wingdings" pitchFamily="2" charset="2"/>
              </a:rPr>
              <a:t>1</a:t>
            </a:r>
            <a:r>
              <a:rPr lang="en-GB" sz="2100" dirty="0" smtClean="0">
                <a:sym typeface="Wingdings" pitchFamily="2" charset="2"/>
              </a:rPr>
              <a:t>, .., I</a:t>
            </a:r>
            <a:r>
              <a:rPr lang="en-GB" sz="1700" dirty="0" smtClean="0">
                <a:sym typeface="Wingdings" pitchFamily="2" charset="2"/>
              </a:rPr>
              <a:t>n</a:t>
            </a:r>
            <a:r>
              <a:rPr lang="en-GB" sz="2100" dirty="0" smtClean="0">
                <a:sym typeface="Wingdings" pitchFamily="2" charset="2"/>
              </a:rPr>
              <a:t>&gt; [9] 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25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6622" y="2780928"/>
            <a:ext cx="413385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28 - Ομάδα"/>
          <p:cNvGrpSpPr/>
          <p:nvPr/>
        </p:nvGrpSpPr>
        <p:grpSpPr>
          <a:xfrm>
            <a:off x="1187624" y="1916832"/>
            <a:ext cx="1944216" cy="3384376"/>
            <a:chOff x="1187624" y="1916832"/>
            <a:chExt cx="1944216" cy="3384376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2708920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100" dirty="0" smtClean="0">
                <a:sym typeface="Wingdings" pitchFamily="2" charset="2"/>
              </a:rPr>
              <a:t>As a result from the temporal segmentation, each topic is represented as a sequence of social network graphs over the temporal dimension.</a:t>
            </a:r>
          </a:p>
          <a:p>
            <a:pPr lvl="1">
              <a:buFont typeface="Wingdings" pitchFamily="2" charset="2"/>
              <a:buChar char="Ø"/>
            </a:pPr>
            <a:r>
              <a:rPr lang="en-GB" sz="1800" dirty="0" smtClean="0">
                <a:sym typeface="Wingdings" pitchFamily="2" charset="2"/>
              </a:rPr>
              <a:t>Nodes: actors</a:t>
            </a:r>
          </a:p>
          <a:p>
            <a:pPr lvl="1">
              <a:buFont typeface="Wingdings" pitchFamily="2" charset="2"/>
              <a:buChar char="Ø"/>
            </a:pPr>
            <a:r>
              <a:rPr lang="en-GB" sz="1800" dirty="0" smtClean="0">
                <a:sym typeface="Wingdings" pitchFamily="2" charset="2"/>
              </a:rPr>
              <a:t>Edges: communication intensity of the corresponding social actors</a:t>
            </a:r>
          </a:p>
          <a:p>
            <a:pPr lvl="1">
              <a:buFont typeface="Wingdings" pitchFamily="2" charset="2"/>
              <a:buChar char="Ø"/>
            </a:pPr>
            <a:endParaRPr lang="en-GB" sz="18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GB" sz="2100" dirty="0" smtClean="0">
                <a:sym typeface="Wingdings" pitchFamily="2" charset="2"/>
              </a:rPr>
              <a:t>Communication intensity:</a:t>
            </a:r>
          </a:p>
          <a:p>
            <a:pPr>
              <a:buNone/>
            </a:pPr>
            <a:r>
              <a:rPr lang="en-GB" sz="2400" dirty="0" smtClean="0"/>
              <a:t>	</a:t>
            </a:r>
            <a:r>
              <a:rPr lang="en-GB" sz="1800" dirty="0" smtClean="0">
                <a:solidFill>
                  <a:schemeClr val="tx2"/>
                </a:solidFill>
                <a:sym typeface="Wingdings" pitchFamily="2" charset="2"/>
              </a:rPr>
              <a:t>number of communication text pieces between two social actors bi and </a:t>
            </a:r>
            <a:r>
              <a:rPr lang="en-GB" sz="1800" dirty="0" err="1" smtClean="0">
                <a:solidFill>
                  <a:schemeClr val="tx2"/>
                </a:solidFill>
                <a:sym typeface="Wingdings" pitchFamily="2" charset="2"/>
              </a:rPr>
              <a:t>bj</a:t>
            </a:r>
            <a:r>
              <a:rPr lang="en-GB" sz="1800" dirty="0" smtClean="0">
                <a:solidFill>
                  <a:schemeClr val="tx2"/>
                </a:solidFill>
                <a:sym typeface="Wingdings" pitchFamily="2" charset="2"/>
              </a:rPr>
              <a:t> under topic m within the nth time window.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26</a:t>
            </a:fld>
            <a:endParaRPr lang="en-GB"/>
          </a:p>
        </p:txBody>
      </p:sp>
      <p:grpSp>
        <p:nvGrpSpPr>
          <p:cNvPr id="5" name="28 - Ομάδα"/>
          <p:cNvGrpSpPr/>
          <p:nvPr/>
        </p:nvGrpSpPr>
        <p:grpSpPr>
          <a:xfrm>
            <a:off x="1187624" y="1916832"/>
            <a:ext cx="1944216" cy="3384376"/>
            <a:chOff x="1187624" y="1916832"/>
            <a:chExt cx="1944216" cy="3384376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2708920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62639" y="4293096"/>
            <a:ext cx="88582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100" dirty="0" smtClean="0">
                <a:sym typeface="Wingdings" pitchFamily="2" charset="2"/>
              </a:rPr>
              <a:t>Definition (Information Flow Chart): Given two social actors bi and </a:t>
            </a:r>
            <a:r>
              <a:rPr lang="en-GB" sz="2100" dirty="0" err="1" smtClean="0">
                <a:sym typeface="Wingdings" pitchFamily="2" charset="2"/>
              </a:rPr>
              <a:t>bj</a:t>
            </a:r>
            <a:r>
              <a:rPr lang="en-GB" sz="2100" dirty="0" smtClean="0">
                <a:sym typeface="Wingdings" pitchFamily="2" charset="2"/>
              </a:rPr>
              <a:t> , for a given topic m, the information flow pattern between them, denoted as Fm(bi, </a:t>
            </a:r>
            <a:r>
              <a:rPr lang="en-GB" sz="2100" dirty="0" err="1" smtClean="0">
                <a:sym typeface="Wingdings" pitchFamily="2" charset="2"/>
              </a:rPr>
              <a:t>bj</a:t>
            </a:r>
            <a:r>
              <a:rPr lang="en-GB" sz="2100" dirty="0" smtClean="0">
                <a:sym typeface="Wingdings" pitchFamily="2" charset="2"/>
              </a:rPr>
              <a:t> ), is defined as a vector of communication intensities.  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r>
              <a:rPr lang="en-GB" sz="2100" dirty="0" smtClean="0">
                <a:sym typeface="Wingdings" pitchFamily="2" charset="2"/>
              </a:rPr>
              <a:t>Compute similarity between flow patterns using the dynamic time warping concept [10]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endParaRPr lang="en-GB" sz="2100" dirty="0" smtClean="0">
              <a:sym typeface="Wingdings" pitchFamily="2" charset="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27</a:t>
            </a:fld>
            <a:endParaRPr lang="en-GB"/>
          </a:p>
        </p:txBody>
      </p:sp>
      <p:grpSp>
        <p:nvGrpSpPr>
          <p:cNvPr id="5" name="28 - Ομάδα"/>
          <p:cNvGrpSpPr/>
          <p:nvPr/>
        </p:nvGrpSpPr>
        <p:grpSpPr>
          <a:xfrm>
            <a:off x="1187624" y="1916832"/>
            <a:ext cx="1944216" cy="3384376"/>
            <a:chOff x="1187624" y="1916832"/>
            <a:chExt cx="1944216" cy="3384376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3717032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645024"/>
            <a:ext cx="1728192" cy="238014"/>
          </a:xfrm>
          <a:prstGeom prst="rect">
            <a:avLst/>
          </a:prstGeom>
          <a:noFill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973047"/>
            <a:ext cx="2160240" cy="270030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312034"/>
            <a:ext cx="1944216" cy="251219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676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2400" b="1" dirty="0" smtClean="0"/>
              <a:t>Definition (Event):</a:t>
            </a:r>
            <a:r>
              <a:rPr lang="en-GB" sz="2400" dirty="0" smtClean="0"/>
              <a:t> Given a social text stream corpus denoted as </a:t>
            </a:r>
            <a:r>
              <a:rPr lang="en-GB" sz="2400" i="1" dirty="0" smtClean="0"/>
              <a:t>D = &lt;(p1, t1, s1), (p2, t2, s2), .., (</a:t>
            </a:r>
            <a:r>
              <a:rPr lang="en-GB" sz="2400" i="1" dirty="0" err="1" smtClean="0"/>
              <a:t>pn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tn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sn</a:t>
            </a:r>
            <a:r>
              <a:rPr lang="en-GB" sz="2400" i="1" dirty="0" smtClean="0"/>
              <a:t>) &gt;, an event is defined as a subset of triples M = </a:t>
            </a:r>
            <a:r>
              <a:rPr lang="it-IT" sz="2400" i="1" dirty="0" smtClean="0"/>
              <a:t>{(pi, ti, si), (pi+1, ti+1, si+1), ..., (pl, tl, sl) } such that: </a:t>
            </a:r>
          </a:p>
          <a:p>
            <a:pPr>
              <a:buNone/>
            </a:pPr>
            <a:endParaRPr lang="it-IT" sz="2400" i="1" dirty="0" smtClean="0"/>
          </a:p>
          <a:p>
            <a:pPr marL="457200" indent="-457200">
              <a:buNone/>
            </a:pPr>
            <a:r>
              <a:rPr lang="en-GB" sz="2400" dirty="0" smtClean="0"/>
              <a:t>(1) for every </a:t>
            </a:r>
            <a:r>
              <a:rPr lang="en-GB" sz="2400" i="1" dirty="0" smtClean="0"/>
              <a:t>pi, </a:t>
            </a:r>
            <a:r>
              <a:rPr lang="en-GB" sz="2400" i="1" dirty="0" err="1" smtClean="0"/>
              <a:t>pj</a:t>
            </a:r>
            <a:r>
              <a:rPr lang="en-GB" sz="2400" i="1" dirty="0" smtClean="0"/>
              <a:t> </a:t>
            </a:r>
            <a:r>
              <a:rPr lang="el-GR" sz="2400" i="1" dirty="0" smtClean="0"/>
              <a:t>ε</a:t>
            </a:r>
            <a:r>
              <a:rPr lang="en-GB" sz="2400" i="1" dirty="0" smtClean="0"/>
              <a:t> P</a:t>
            </a:r>
            <a:r>
              <a:rPr lang="en-GB" sz="2000" i="1" dirty="0" smtClean="0"/>
              <a:t>M</a:t>
            </a:r>
            <a:r>
              <a:rPr lang="en-GB" sz="2400" i="1" dirty="0" smtClean="0"/>
              <a:t>= {p</a:t>
            </a:r>
            <a:r>
              <a:rPr lang="en-GB" sz="2000" i="1" dirty="0" smtClean="0"/>
              <a:t>i</a:t>
            </a:r>
            <a:r>
              <a:rPr lang="en-GB" sz="2400" i="1" dirty="0" smtClean="0"/>
              <a:t>, p</a:t>
            </a:r>
            <a:r>
              <a:rPr lang="en-GB" sz="1700" i="1" dirty="0" smtClean="0"/>
              <a:t>i+1</a:t>
            </a:r>
            <a:r>
              <a:rPr lang="en-GB" sz="2400" i="1" dirty="0" smtClean="0"/>
              <a:t>, .., </a:t>
            </a:r>
            <a:r>
              <a:rPr lang="en-GB" sz="2400" i="1" dirty="0" err="1" smtClean="0"/>
              <a:t>p</a:t>
            </a:r>
            <a:r>
              <a:rPr lang="en-GB" sz="1700" i="1" dirty="0" err="1" smtClean="0"/>
              <a:t>|M</a:t>
            </a:r>
            <a:r>
              <a:rPr lang="en-GB" sz="1700" i="1" dirty="0" smtClean="0"/>
              <a:t>|</a:t>
            </a:r>
            <a:r>
              <a:rPr lang="en-GB" sz="2400" i="1" dirty="0" smtClean="0"/>
              <a:t>} belongs to the same </a:t>
            </a:r>
            <a:r>
              <a:rPr lang="en-GB" sz="2400" dirty="0" smtClean="0"/>
              <a:t>topic cluster based on the content-based text clustering results;</a:t>
            </a:r>
          </a:p>
          <a:p>
            <a:pPr marL="457200" indent="-457200"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(2) </a:t>
            </a:r>
            <a:r>
              <a:rPr lang="en-GB" sz="2400" i="1" dirty="0" smtClean="0"/>
              <a:t>any timestamp in &lt;</a:t>
            </a:r>
            <a:r>
              <a:rPr lang="en-GB" sz="2400" i="1" dirty="0" err="1" smtClean="0"/>
              <a:t>t</a:t>
            </a:r>
            <a:r>
              <a:rPr lang="en-GB" sz="1700" i="1" dirty="0" err="1" smtClean="0"/>
              <a:t>i</a:t>
            </a:r>
            <a:r>
              <a:rPr lang="en-GB" sz="2400" i="1" dirty="0" smtClean="0"/>
              <a:t>, t</a:t>
            </a:r>
            <a:r>
              <a:rPr lang="en-GB" sz="1700" i="1" dirty="0" smtClean="0"/>
              <a:t>i+1</a:t>
            </a:r>
            <a:r>
              <a:rPr lang="en-GB" sz="2400" i="1" dirty="0" smtClean="0"/>
              <a:t>... </a:t>
            </a:r>
            <a:r>
              <a:rPr lang="en-GB" sz="2400" i="1" dirty="0" err="1" smtClean="0"/>
              <a:t>T</a:t>
            </a:r>
            <a:r>
              <a:rPr lang="en-GB" sz="2000" i="1" dirty="0" err="1" smtClean="0"/>
              <a:t>j</a:t>
            </a:r>
            <a:r>
              <a:rPr lang="en-GB" sz="2400" i="1" dirty="0" smtClean="0"/>
              <a:t>&gt; is within the </a:t>
            </a:r>
            <a:r>
              <a:rPr lang="en-GB" sz="2400" dirty="0" smtClean="0"/>
              <a:t>same time interval </a:t>
            </a:r>
            <a:r>
              <a:rPr lang="en-GB" sz="2400" i="1" dirty="0" smtClean="0"/>
              <a:t>In, which is one of the time segments in </a:t>
            </a:r>
            <a:r>
              <a:rPr lang="en-GB" sz="2400" dirty="0" smtClean="0"/>
              <a:t>the temporal intensity-based segmentation results; and 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(3) each pair of social actors </a:t>
            </a:r>
            <a:r>
              <a:rPr lang="en-GB" sz="2400" i="1" dirty="0" err="1" smtClean="0"/>
              <a:t>s</a:t>
            </a:r>
            <a:r>
              <a:rPr lang="en-GB" sz="2000" i="1" dirty="0" err="1" smtClean="0"/>
              <a:t>t</a:t>
            </a:r>
            <a:r>
              <a:rPr lang="en-GB" sz="2400" i="1" dirty="0" smtClean="0"/>
              <a:t> </a:t>
            </a:r>
            <a:r>
              <a:rPr lang="el-GR" sz="2400" i="1" dirty="0" smtClean="0"/>
              <a:t>ε</a:t>
            </a:r>
            <a:r>
              <a:rPr lang="en-GB" sz="2400" i="1" dirty="0" smtClean="0"/>
              <a:t> S</a:t>
            </a:r>
            <a:r>
              <a:rPr lang="en-GB" sz="2000" i="1" dirty="0" smtClean="0"/>
              <a:t>M</a:t>
            </a:r>
            <a:r>
              <a:rPr lang="en-GB" sz="2400" i="1" dirty="0" smtClean="0"/>
              <a:t> = {</a:t>
            </a:r>
            <a:r>
              <a:rPr lang="en-GB" sz="2400" i="1" dirty="0" err="1" smtClean="0"/>
              <a:t>s</a:t>
            </a:r>
            <a:r>
              <a:rPr lang="en-GB" sz="2300" i="1" dirty="0" err="1" smtClean="0"/>
              <a:t>i</a:t>
            </a:r>
            <a:r>
              <a:rPr lang="en-GB" sz="2400" i="1" dirty="0" smtClean="0"/>
              <a:t>, s</a:t>
            </a:r>
            <a:r>
              <a:rPr lang="en-GB" sz="1600" i="1" dirty="0" smtClean="0"/>
              <a:t>i+1</a:t>
            </a:r>
            <a:r>
              <a:rPr lang="en-GB" sz="2400" i="1" dirty="0" smtClean="0"/>
              <a:t>... </a:t>
            </a:r>
            <a:r>
              <a:rPr lang="en-GB" sz="2400" i="1" dirty="0" err="1" smtClean="0"/>
              <a:t>s</a:t>
            </a:r>
            <a:r>
              <a:rPr lang="en-GB" sz="1600" i="1" dirty="0" err="1" smtClean="0"/>
              <a:t>l</a:t>
            </a:r>
            <a:r>
              <a:rPr lang="en-GB" sz="2400" i="1" dirty="0" smtClean="0"/>
              <a:t>} belongs </a:t>
            </a:r>
            <a:r>
              <a:rPr lang="en-GB" sz="2400" dirty="0" smtClean="0"/>
              <a:t>to the same cluster among the graph cut results on the dual graph of the information flow pattern based graph.</a:t>
            </a:r>
            <a:endParaRPr lang="en-GB" sz="2100" dirty="0" smtClean="0">
              <a:sym typeface="Wingdings" pitchFamily="2" charset="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28</a:t>
            </a:fld>
            <a:endParaRPr lang="en-GB"/>
          </a:p>
        </p:txBody>
      </p:sp>
      <p:grpSp>
        <p:nvGrpSpPr>
          <p:cNvPr id="5" name="28 - Ομάδα"/>
          <p:cNvGrpSpPr/>
          <p:nvPr/>
        </p:nvGrpSpPr>
        <p:grpSpPr>
          <a:xfrm>
            <a:off x="1187624" y="1916832"/>
            <a:ext cx="1944216" cy="3528392"/>
            <a:chOff x="1187624" y="1916832"/>
            <a:chExt cx="1944216" cy="3528392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4653136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GB" sz="2100" dirty="0" smtClean="0">
              <a:sym typeface="Wingdings" pitchFamily="2" charset="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29</a:t>
            </a:fld>
            <a:endParaRPr lang="en-GB"/>
          </a:p>
        </p:txBody>
      </p:sp>
      <p:grpSp>
        <p:nvGrpSpPr>
          <p:cNvPr id="5" name="28 - Ομάδα"/>
          <p:cNvGrpSpPr/>
          <p:nvPr/>
        </p:nvGrpSpPr>
        <p:grpSpPr>
          <a:xfrm>
            <a:off x="1187624" y="1916832"/>
            <a:ext cx="1944216" cy="3528392"/>
            <a:chOff x="1187624" y="1916832"/>
            <a:chExt cx="1944216" cy="3528392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4653136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2475" y="1283171"/>
            <a:ext cx="4581525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[1]: “On-line New Event Detection and Tracking”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Feature extraction and query representation.(</a:t>
            </a:r>
            <a:r>
              <a:rPr lang="en-GB" sz="1700" dirty="0" err="1" smtClean="0"/>
              <a:t>Inquery</a:t>
            </a:r>
            <a:r>
              <a:rPr lang="en-GB" sz="1700" dirty="0" smtClean="0"/>
              <a:t>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GB" sz="1500" dirty="0" smtClean="0"/>
              <a:t>n most frequent single word features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Determine the query’s initial threshold by evaluating the new story with the query.</a:t>
            </a:r>
          </a:p>
          <a:p>
            <a:pPr algn="ctr">
              <a:buNone/>
            </a:pPr>
            <a:r>
              <a:rPr lang="en-GB" sz="2000" dirty="0" smtClean="0"/>
              <a:t>			      </a:t>
            </a:r>
            <a:r>
              <a:rPr lang="en-GB" sz="1400" dirty="0" smtClean="0"/>
              <a:t>, where </a:t>
            </a:r>
            <a:r>
              <a:rPr lang="en-GB" sz="1400" dirty="0" err="1" smtClean="0"/>
              <a:t>w</a:t>
            </a:r>
            <a:r>
              <a:rPr lang="en-GB" sz="1200" dirty="0" err="1" smtClean="0"/>
              <a:t>i</a:t>
            </a:r>
            <a:r>
              <a:rPr lang="en-GB" sz="1200" dirty="0" smtClean="0"/>
              <a:t> </a:t>
            </a:r>
            <a:r>
              <a:rPr lang="en-GB" sz="1400" dirty="0" smtClean="0"/>
              <a:t>the relative weight of a query feature </a:t>
            </a:r>
            <a:r>
              <a:rPr lang="en-GB" sz="1400" dirty="0" err="1" smtClean="0"/>
              <a:t>qi</a:t>
            </a:r>
            <a:endParaRPr lang="en-GB" sz="1400" dirty="0" smtClean="0"/>
          </a:p>
          <a:p>
            <a:pPr>
              <a:buNone/>
            </a:pPr>
            <a:r>
              <a:rPr lang="en-GB" sz="2000" dirty="0" smtClean="0"/>
              <a:t>	</a:t>
            </a:r>
            <a:r>
              <a:rPr lang="en-GB" sz="1200" dirty="0" err="1" smtClean="0">
                <a:latin typeface="Consolas" pitchFamily="49" charset="0"/>
              </a:rPr>
              <a:t>di</a:t>
            </a:r>
            <a:r>
              <a:rPr lang="en-GB" sz="1200" dirty="0" smtClean="0">
                <a:latin typeface="Consolas" pitchFamily="49" charset="0"/>
              </a:rPr>
              <a:t> = belief(</a:t>
            </a:r>
            <a:r>
              <a:rPr lang="en-GB" sz="1200" dirty="0" err="1" smtClean="0">
                <a:latin typeface="Consolas" pitchFamily="49" charset="0"/>
              </a:rPr>
              <a:t>qi</a:t>
            </a:r>
            <a:r>
              <a:rPr lang="en-GB" sz="1200" dirty="0" smtClean="0">
                <a:latin typeface="Consolas" pitchFamily="49" charset="0"/>
              </a:rPr>
              <a:t>, d, c) = 0.4+0.6*</a:t>
            </a:r>
            <a:r>
              <a:rPr lang="en-GB" sz="1200" dirty="0" err="1" smtClean="0">
                <a:latin typeface="Consolas" pitchFamily="49" charset="0"/>
              </a:rPr>
              <a:t>tf</a:t>
            </a:r>
            <a:r>
              <a:rPr lang="en-GB" sz="1200" dirty="0" smtClean="0">
                <a:latin typeface="Consolas" pitchFamily="49" charset="0"/>
              </a:rPr>
              <a:t>*</a:t>
            </a:r>
            <a:r>
              <a:rPr lang="en-GB" sz="1200" dirty="0" err="1" smtClean="0">
                <a:latin typeface="Consolas" pitchFamily="49" charset="0"/>
              </a:rPr>
              <a:t>idf</a:t>
            </a:r>
            <a:endParaRPr lang="en-GB" sz="1200" dirty="0" smtClean="0">
              <a:latin typeface="Consolas" pitchFamily="49" charset="0"/>
            </a:endParaRPr>
          </a:p>
          <a:p>
            <a:pPr>
              <a:buNone/>
            </a:pPr>
            <a:endParaRPr lang="en-GB" sz="2000" dirty="0" smtClean="0"/>
          </a:p>
          <a:p>
            <a:pPr marL="731520" lvl="1" indent="-457200">
              <a:buFont typeface="+mj-lt"/>
              <a:buAutoNum type="arabicPeriod"/>
            </a:pPr>
            <a:endParaRPr lang="en-GB" sz="1700" dirty="0" smtClean="0"/>
          </a:p>
          <a:p>
            <a:pPr>
              <a:buFont typeface="Arial" pitchFamily="34" charset="0"/>
              <a:buChar char="•"/>
            </a:pPr>
            <a:r>
              <a:rPr lang="en-GB" sz="1700" dirty="0" smtClean="0"/>
              <a:t>t: #of times feature </a:t>
            </a:r>
            <a:r>
              <a:rPr lang="en-GB" sz="1700" dirty="0" err="1" smtClean="0"/>
              <a:t>q</a:t>
            </a:r>
            <a:r>
              <a:rPr lang="en-GB" sz="1600" dirty="0" err="1" smtClean="0"/>
              <a:t>i</a:t>
            </a:r>
            <a:r>
              <a:rPr lang="en-GB" sz="1700" dirty="0" smtClean="0"/>
              <a:t> occurs in the doc</a:t>
            </a:r>
          </a:p>
          <a:p>
            <a:pPr>
              <a:buFont typeface="Arial" pitchFamily="34" charset="0"/>
              <a:buChar char="•"/>
            </a:pPr>
            <a:r>
              <a:rPr lang="en-GB" sz="1700" dirty="0" err="1" smtClean="0"/>
              <a:t>df</a:t>
            </a:r>
            <a:r>
              <a:rPr lang="en-GB" sz="1700" dirty="0" smtClean="0"/>
              <a:t>: #of docs containing feature </a:t>
            </a:r>
            <a:r>
              <a:rPr lang="en-GB" sz="1700" dirty="0" err="1" smtClean="0"/>
              <a:t>q</a:t>
            </a:r>
            <a:r>
              <a:rPr lang="en-GB" sz="1400" dirty="0" err="1" smtClean="0"/>
              <a:t>i</a:t>
            </a:r>
            <a:endParaRPr lang="en-GB" sz="1700" dirty="0" smtClean="0"/>
          </a:p>
          <a:p>
            <a:pPr>
              <a:buFont typeface="Arial" pitchFamily="34" charset="0"/>
              <a:buChar char="•"/>
            </a:pPr>
            <a:r>
              <a:rPr lang="en-GB" sz="1700" dirty="0" smtClean="0"/>
              <a:t>dl: document’s length</a:t>
            </a:r>
          </a:p>
          <a:p>
            <a:pPr>
              <a:buFont typeface="Arial" pitchFamily="34" charset="0"/>
              <a:buChar char="•"/>
            </a:pPr>
            <a:r>
              <a:rPr lang="en-GB" sz="1700" dirty="0" err="1" smtClean="0"/>
              <a:t>avg_dl</a:t>
            </a:r>
            <a:r>
              <a:rPr lang="en-GB" sz="1700" dirty="0" smtClean="0"/>
              <a:t>: </a:t>
            </a:r>
            <a:r>
              <a:rPr lang="en-GB" sz="1700" dirty="0" err="1" smtClean="0"/>
              <a:t>avg</a:t>
            </a:r>
            <a:r>
              <a:rPr lang="en-GB" sz="1700" dirty="0" smtClean="0"/>
              <a:t> doc’s length in the collection</a:t>
            </a:r>
          </a:p>
          <a:p>
            <a:pPr>
              <a:buFont typeface="Arial" pitchFamily="34" charset="0"/>
              <a:buChar char="•"/>
            </a:pPr>
            <a:r>
              <a:rPr lang="en-GB" sz="1700" dirty="0" smtClean="0"/>
              <a:t>|c|: #of docs in the collection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2908556"/>
            <a:ext cx="1512168" cy="448436"/>
          </a:xfrm>
          <a:prstGeom prst="rect">
            <a:avLst/>
          </a:prstGeom>
          <a:noFill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941812"/>
            <a:ext cx="1657350" cy="495300"/>
          </a:xfrm>
          <a:prstGeom prst="rect">
            <a:avLst/>
          </a:prstGeom>
          <a:noFill/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1438" y="3850754"/>
            <a:ext cx="1171575" cy="514350"/>
          </a:xfrm>
          <a:prstGeom prst="rect">
            <a:avLst/>
          </a:prstGeom>
          <a:noFill/>
        </p:spPr>
      </p:pic>
      <p:sp>
        <p:nvSpPr>
          <p:cNvPr id="22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356992"/>
            <a:ext cx="403244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[6]: “Temporal and Information Flow Based Event Detection From Social Text Streams”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1800" dirty="0" smtClean="0">
                <a:sym typeface="Wingdings" pitchFamily="2" charset="2"/>
              </a:rPr>
              <a:t>C: content based E.D</a:t>
            </a:r>
          </a:p>
          <a:p>
            <a:r>
              <a:rPr lang="en-GB" sz="1800" dirty="0" smtClean="0">
                <a:sym typeface="Wingdings" pitchFamily="2" charset="2"/>
              </a:rPr>
              <a:t>CT content and temporal based E.D</a:t>
            </a:r>
          </a:p>
          <a:p>
            <a:r>
              <a:rPr lang="en-GB" sz="1800" dirty="0" smtClean="0">
                <a:sym typeface="Wingdings" pitchFamily="2" charset="2"/>
              </a:rPr>
              <a:t>CS content and social based E.D</a:t>
            </a:r>
          </a:p>
          <a:p>
            <a:r>
              <a:rPr lang="en-GB" sz="1800" dirty="0" smtClean="0">
                <a:sym typeface="Wingdings" pitchFamily="2" charset="2"/>
              </a:rPr>
              <a:t>CTS content, temporal, and social based E.D</a:t>
            </a:r>
          </a:p>
          <a:p>
            <a:r>
              <a:rPr lang="en-GB" sz="1800" dirty="0" smtClean="0">
                <a:sym typeface="Wingdings" pitchFamily="2" charset="2"/>
              </a:rPr>
              <a:t>TIF temporal &amp; information flow pattern based E.D</a:t>
            </a:r>
          </a:p>
          <a:p>
            <a:endParaRPr lang="en-GB" sz="2100" dirty="0" smtClean="0">
              <a:sym typeface="Wingdings" pitchFamily="2" charset="2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30</a:t>
            </a:fld>
            <a:endParaRPr lang="en-GB"/>
          </a:p>
        </p:txBody>
      </p:sp>
      <p:grpSp>
        <p:nvGrpSpPr>
          <p:cNvPr id="5" name="28 - Ομάδα"/>
          <p:cNvGrpSpPr/>
          <p:nvPr/>
        </p:nvGrpSpPr>
        <p:grpSpPr>
          <a:xfrm>
            <a:off x="1187624" y="1916832"/>
            <a:ext cx="1944216" cy="3528392"/>
            <a:chOff x="1187624" y="1916832"/>
            <a:chExt cx="1944216" cy="3528392"/>
          </a:xfrm>
        </p:grpSpPr>
        <p:sp>
          <p:nvSpPr>
            <p:cNvPr id="30" name="29 - Ορθογώνιο"/>
            <p:cNvSpPr/>
            <p:nvPr/>
          </p:nvSpPr>
          <p:spPr>
            <a:xfrm>
              <a:off x="1403648" y="1916832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Content Based Clustering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30 - Ορθογώνιο"/>
            <p:cNvSpPr/>
            <p:nvPr/>
          </p:nvSpPr>
          <p:spPr>
            <a:xfrm>
              <a:off x="1272511" y="2852936"/>
              <a:ext cx="1715313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Temporal Intensity based segmentation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31 - Ορθογώνιο"/>
            <p:cNvSpPr/>
            <p:nvPr/>
          </p:nvSpPr>
          <p:spPr>
            <a:xfrm>
              <a:off x="1403648" y="3861048"/>
              <a:ext cx="144016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Information Flow Pattern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32 - Ορθογώνιο"/>
            <p:cNvSpPr/>
            <p:nvPr/>
          </p:nvSpPr>
          <p:spPr>
            <a:xfrm>
              <a:off x="1259632" y="4797152"/>
              <a:ext cx="1717200" cy="50405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accent1">
                  <a:shade val="50000"/>
                  <a:alpha val="4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</a:rPr>
                <a:t>Event Definition &amp; Detection Algorithm</a:t>
              </a:r>
              <a:endParaRPr lang="en-GB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33 - Ευθύγραμμο βέλος σύνδεσης"/>
            <p:cNvCxnSpPr>
              <a:stCxn id="30" idx="2"/>
              <a:endCxn id="31" idx="0"/>
            </p:cNvCxnSpPr>
            <p:nvPr/>
          </p:nvCxnSpPr>
          <p:spPr>
            <a:xfrm rot="16200000" flipH="1">
              <a:off x="1910924" y="2633692"/>
              <a:ext cx="432048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- Ευθύγραμμο βέλος σύνδεσης"/>
            <p:cNvCxnSpPr>
              <a:stCxn id="31" idx="2"/>
              <a:endCxn id="32" idx="0"/>
            </p:cNvCxnSpPr>
            <p:nvPr/>
          </p:nvCxnSpPr>
          <p:spPr>
            <a:xfrm rot="5400000">
              <a:off x="1874920" y="3605800"/>
              <a:ext cx="504056" cy="64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- Ευθύγραμμο βέλος σύνδεσης"/>
            <p:cNvCxnSpPr>
              <a:stCxn id="32" idx="2"/>
              <a:endCxn id="33" idx="0"/>
            </p:cNvCxnSpPr>
            <p:nvPr/>
          </p:nvCxnSpPr>
          <p:spPr>
            <a:xfrm rot="5400000">
              <a:off x="1904956" y="4578380"/>
              <a:ext cx="432048" cy="54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36 - Ορθογώνιο"/>
            <p:cNvSpPr/>
            <p:nvPr/>
          </p:nvSpPr>
          <p:spPr>
            <a:xfrm>
              <a:off x="1187624" y="4653136"/>
              <a:ext cx="1944216" cy="792088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Current papers focus on event documents. </a:t>
            </a:r>
          </a:p>
          <a:p>
            <a:endParaRPr lang="en-GB" dirty="0" smtClean="0"/>
          </a:p>
          <a:p>
            <a:r>
              <a:rPr lang="en-GB" dirty="0" smtClean="0"/>
              <a:t>Learn to distinguish documents that contain an event from non-event documents. </a:t>
            </a:r>
          </a:p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Event Definitions:</a:t>
            </a:r>
          </a:p>
          <a:p>
            <a:pPr lvl="1"/>
            <a:r>
              <a:rPr lang="en-GB" dirty="0" smtClean="0"/>
              <a:t>An event is something that occurs in a certain place at a certain time.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 tweet can labelled as an event, if it is clear from the tweet alone </a:t>
            </a:r>
            <a:r>
              <a:rPr lang="en-GB" i="1" dirty="0" smtClean="0"/>
              <a:t>what exactly has happened </a:t>
            </a:r>
            <a:r>
              <a:rPr lang="en-GB" dirty="0" smtClean="0"/>
              <a:t>without any prior knowledge of the event and the event referenced in the tweet has to be sufficiently </a:t>
            </a:r>
            <a:r>
              <a:rPr lang="en-GB" i="1" dirty="0" smtClean="0"/>
              <a:t>important</a:t>
            </a:r>
            <a:r>
              <a:rPr lang="en-GB" dirty="0" smtClean="0"/>
              <a:t>.  [4]</a:t>
            </a:r>
          </a:p>
          <a:p>
            <a:pPr lvl="2"/>
            <a:r>
              <a:rPr lang="en-GB" dirty="0" smtClean="0"/>
              <a:t>Informative</a:t>
            </a:r>
          </a:p>
          <a:p>
            <a:pPr lvl="2"/>
            <a:r>
              <a:rPr lang="en-GB" dirty="0" smtClean="0"/>
              <a:t>Important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 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Event Pre-Conditions: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GB" dirty="0" smtClean="0"/>
              <a:t>Informative</a:t>
            </a:r>
          </a:p>
          <a:p>
            <a:pPr lvl="1">
              <a:buNone/>
            </a:pPr>
            <a:r>
              <a:rPr lang="en-GB" dirty="0" smtClean="0"/>
              <a:t>	A tweet is informative when it contains information (directly or indirectly) about what, when and where something happened and which where the actors of the event.</a:t>
            </a:r>
            <a:endParaRPr lang="en-GB" dirty="0"/>
          </a:p>
          <a:p>
            <a:pPr lvl="2"/>
            <a:r>
              <a:rPr lang="en-GB" dirty="0" smtClean="0"/>
              <a:t>Subject, time, place, actors</a:t>
            </a:r>
          </a:p>
          <a:p>
            <a:pPr lvl="1"/>
            <a:endParaRPr lang="en-GB" dirty="0" smtClean="0"/>
          </a:p>
          <a:p>
            <a:pPr marL="731520" lvl="1" indent="-457200">
              <a:buFont typeface="+mj-lt"/>
              <a:buAutoNum type="arabicPeriod" startAt="2"/>
            </a:pPr>
            <a:r>
              <a:rPr lang="en-GB" dirty="0" smtClean="0"/>
              <a:t>Important (celebrity deaths, natural disasters, major sports, political, entertainment, plane crashes and other disasters)</a:t>
            </a:r>
            <a:endParaRPr lang="en-GB" sz="2300" dirty="0" smtClean="0">
              <a:solidFill>
                <a:schemeClr val="tx2"/>
              </a:solidFill>
            </a:endParaRPr>
          </a:p>
          <a:p>
            <a:pPr lvl="1">
              <a:buNone/>
            </a:pPr>
            <a:r>
              <a:rPr lang="en-GB" dirty="0" smtClean="0"/>
              <a:t>	Some indicators of importance are:</a:t>
            </a:r>
          </a:p>
          <a:p>
            <a:pPr lvl="2">
              <a:buFont typeface="Arial" pitchFamily="34" charset="0"/>
              <a:buChar char="•"/>
            </a:pPr>
            <a:r>
              <a:rPr lang="en-GB" dirty="0" smtClean="0"/>
              <a:t>The growth rate of unique users talking about the event.</a:t>
            </a:r>
          </a:p>
          <a:p>
            <a:pPr lvl="2">
              <a:buFont typeface="Arial" pitchFamily="34" charset="0"/>
              <a:buChar char="•"/>
            </a:pPr>
            <a:r>
              <a:rPr lang="en-GB" dirty="0" smtClean="0"/>
              <a:t>The influence of the users.</a:t>
            </a:r>
          </a:p>
          <a:p>
            <a:pPr lvl="2">
              <a:buFont typeface="Arial" pitchFamily="34" charset="0"/>
              <a:buChar char="•"/>
            </a:pPr>
            <a:r>
              <a:rPr lang="en-GB" dirty="0" smtClean="0"/>
              <a:t>The dissemination of the information.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33</a:t>
            </a:fld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Indicators of Importance:</a:t>
            </a:r>
          </a:p>
          <a:p>
            <a:pPr lvl="1"/>
            <a:r>
              <a:rPr lang="en-GB" i="1" dirty="0" smtClean="0"/>
              <a:t>G</a:t>
            </a:r>
            <a:r>
              <a:rPr lang="en-GB" sz="2300" i="1" dirty="0" smtClean="0">
                <a:solidFill>
                  <a:schemeClr val="tx2"/>
                </a:solidFill>
              </a:rPr>
              <a:t>rowth rate </a:t>
            </a:r>
            <a:r>
              <a:rPr lang="en-GB" sz="2300" dirty="0" smtClean="0">
                <a:solidFill>
                  <a:schemeClr val="tx2"/>
                </a:solidFill>
              </a:rPr>
              <a:t>of users </a:t>
            </a:r>
          </a:p>
          <a:p>
            <a:pPr lvl="2">
              <a:buNone/>
            </a:pPr>
            <a:r>
              <a:rPr lang="en-GB" dirty="0" smtClean="0"/>
              <a:t>	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2">
              <a:buNone/>
            </a:pPr>
            <a:endParaRPr lang="en-GB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34</a:t>
            </a:fld>
            <a:endParaRPr lang="en-GB"/>
          </a:p>
        </p:txBody>
      </p:sp>
      <p:graphicFrame>
        <p:nvGraphicFramePr>
          <p:cNvPr id="5" name="6 - Γράφημα"/>
          <p:cNvGraphicFramePr/>
          <p:nvPr/>
        </p:nvGraphicFramePr>
        <p:xfrm>
          <a:off x="0" y="2204864"/>
          <a:ext cx="502920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9 - Γράφημα"/>
          <p:cNvGraphicFramePr/>
          <p:nvPr/>
        </p:nvGraphicFramePr>
        <p:xfrm>
          <a:off x="4716016" y="2132856"/>
          <a:ext cx="478802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Indicators of Importance:</a:t>
            </a:r>
          </a:p>
          <a:p>
            <a:pPr lvl="1"/>
            <a:r>
              <a:rPr lang="en-GB" i="1" dirty="0" smtClean="0"/>
              <a:t>Influence</a:t>
            </a:r>
            <a:r>
              <a:rPr lang="en-GB" dirty="0" smtClean="0"/>
              <a:t> of the user</a:t>
            </a:r>
          </a:p>
          <a:p>
            <a:pPr lvl="2"/>
            <a:r>
              <a:rPr lang="en-GB" dirty="0" smtClean="0"/>
              <a:t>A user with many followers represents a strongly authoritative twitter user that he/she can influence the text stream activity of many other users.</a:t>
            </a:r>
          </a:p>
          <a:p>
            <a:pPr lvl="2"/>
            <a:r>
              <a:rPr lang="en-GB" dirty="0" smtClean="0"/>
              <a:t>The influence of a user can be calculated using </a:t>
            </a:r>
            <a:r>
              <a:rPr lang="en-GB" dirty="0" err="1" smtClean="0"/>
              <a:t>PageRank</a:t>
            </a:r>
            <a:r>
              <a:rPr lang="en-GB" dirty="0" smtClean="0"/>
              <a:t> algorithm [7]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Indicators of Importance:</a:t>
            </a:r>
          </a:p>
          <a:p>
            <a:pPr lvl="1"/>
            <a:r>
              <a:rPr lang="en-GB" dirty="0" smtClean="0"/>
              <a:t>The dissemination of the information</a:t>
            </a:r>
          </a:p>
          <a:p>
            <a:pPr lvl="2"/>
            <a:r>
              <a:rPr lang="en-GB" dirty="0" smtClean="0"/>
              <a:t>Events that influence many people are/tend to be important.</a:t>
            </a:r>
          </a:p>
          <a:p>
            <a:pPr lvl="2"/>
            <a:endParaRPr lang="en-GB" dirty="0" smtClean="0"/>
          </a:p>
          <a:p>
            <a:pPr lvl="2"/>
            <a:r>
              <a:rPr lang="en-GB" dirty="0" smtClean="0"/>
              <a:t>On the other hand locality-proximity is an </a:t>
            </a:r>
          </a:p>
          <a:p>
            <a:pPr lvl="2">
              <a:buNone/>
            </a:pPr>
            <a:r>
              <a:rPr lang="en-GB" dirty="0" smtClean="0"/>
              <a:t>	indication of documents </a:t>
            </a:r>
          </a:p>
          <a:p>
            <a:pPr lvl="2">
              <a:buNone/>
            </a:pPr>
            <a:r>
              <a:rPr lang="en-GB" dirty="0" smtClean="0"/>
              <a:t>	dissimilarity in the </a:t>
            </a:r>
          </a:p>
          <a:p>
            <a:pPr lvl="2">
              <a:buNone/>
            </a:pPr>
            <a:r>
              <a:rPr lang="en-GB" dirty="0" smtClean="0"/>
              <a:t>	presence of all other </a:t>
            </a:r>
          </a:p>
          <a:p>
            <a:pPr lvl="2">
              <a:buNone/>
            </a:pPr>
            <a:r>
              <a:rPr lang="en-GB" dirty="0" smtClean="0"/>
              <a:t>	features (text, time etc) </a:t>
            </a:r>
          </a:p>
          <a:p>
            <a:pPr lvl="2">
              <a:buNone/>
            </a:pPr>
            <a:r>
              <a:rPr lang="en-GB" dirty="0" smtClean="0"/>
              <a:t>	[5] </a:t>
            </a:r>
          </a:p>
          <a:p>
            <a:pPr lvl="2">
              <a:buNone/>
            </a:pPr>
            <a:endParaRPr lang="en-GB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36</a:t>
            </a:fld>
            <a:endParaRPr lang="en-GB"/>
          </a:p>
        </p:txBody>
      </p:sp>
      <p:graphicFrame>
        <p:nvGraphicFramePr>
          <p:cNvPr id="6" name="8 - Γράφημα"/>
          <p:cNvGraphicFramePr/>
          <p:nvPr/>
        </p:nvGraphicFramePr>
        <p:xfrm>
          <a:off x="3707904" y="2420888"/>
          <a:ext cx="38884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Non Event Definitions:</a:t>
            </a:r>
          </a:p>
          <a:p>
            <a:pPr lvl="1"/>
            <a:r>
              <a:rPr lang="en-GB" dirty="0" smtClean="0"/>
              <a:t>A non-event is the non-occurrence of an event. [8]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 non-event is an anticipated or highly publicized event that either does not occur or turns out to be anticlimactic, boring, or a hoax. Non-events are disappointing because they are often hyped prior to their occurrence. [</a:t>
            </a:r>
            <a:r>
              <a:rPr lang="en-GB" dirty="0" err="1" smtClean="0"/>
              <a:t>wikipedia</a:t>
            </a:r>
            <a:r>
              <a:rPr lang="en-GB" dirty="0" smtClean="0"/>
              <a:t>]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 tweet can be characterized as </a:t>
            </a:r>
            <a:r>
              <a:rPr lang="en-GB" dirty="0" smtClean="0"/>
              <a:t>non-event tweet if it does not obey </a:t>
            </a:r>
            <a:r>
              <a:rPr lang="en-GB" dirty="0" smtClean="0"/>
              <a:t>the </a:t>
            </a:r>
            <a:r>
              <a:rPr lang="en-GB" dirty="0" smtClean="0"/>
              <a:t>preconditions 1 and 2. 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Consider the examples below:</a:t>
            </a:r>
          </a:p>
          <a:p>
            <a:pPr lvl="1"/>
            <a:r>
              <a:rPr lang="en-GB" dirty="0" smtClean="0"/>
              <a:t>The growth rate of users talking about Christmas is increasing. Many </a:t>
            </a:r>
            <a:r>
              <a:rPr lang="en-GB" dirty="0" smtClean="0"/>
              <a:t>tweets ,containing </a:t>
            </a:r>
            <a:r>
              <a:rPr lang="en-GB" dirty="0" smtClean="0"/>
              <a:t>wishes about Christmas, arrive during December. </a:t>
            </a:r>
          </a:p>
          <a:p>
            <a:pPr lvl="2"/>
            <a:r>
              <a:rPr lang="en-GB" dirty="0" smtClean="0"/>
              <a:t>Preconditions:1 is not valid, 2 is valid </a:t>
            </a:r>
            <a:r>
              <a:rPr lang="en-GB" dirty="0" smtClean="0">
                <a:sym typeface="Wingdings" pitchFamily="2" charset="2"/>
              </a:rPr>
              <a:t>non Event</a:t>
            </a:r>
          </a:p>
          <a:p>
            <a:pPr lvl="1"/>
            <a:endParaRPr lang="en-GB" dirty="0" smtClean="0">
              <a:sym typeface="Wingdings" pitchFamily="2" charset="2"/>
            </a:endParaRPr>
          </a:p>
          <a:p>
            <a:pPr lvl="1"/>
            <a:r>
              <a:rPr lang="en-GB" dirty="0" smtClean="0">
                <a:sym typeface="Wingdings" pitchFamily="2" charset="2"/>
              </a:rPr>
              <a:t>A local festival (</a:t>
            </a:r>
            <a:r>
              <a:rPr lang="en-GB" dirty="0" err="1" smtClean="0">
                <a:sym typeface="Wingdings" pitchFamily="2" charset="2"/>
              </a:rPr>
              <a:t>Heraklion</a:t>
            </a:r>
            <a:r>
              <a:rPr lang="en-GB" dirty="0" smtClean="0">
                <a:sym typeface="Wingdings" pitchFamily="2" charset="2"/>
              </a:rPr>
              <a:t> city) is taking place on 11</a:t>
            </a:r>
            <a:r>
              <a:rPr lang="en-GB" baseline="30000" dirty="0" smtClean="0">
                <a:sym typeface="Wingdings" pitchFamily="2" charset="2"/>
              </a:rPr>
              <a:t>th</a:t>
            </a:r>
            <a:r>
              <a:rPr lang="en-GB" dirty="0" smtClean="0">
                <a:sym typeface="Wingdings" pitchFamily="2" charset="2"/>
              </a:rPr>
              <a:t> of December. </a:t>
            </a:r>
          </a:p>
          <a:p>
            <a:pPr lvl="2"/>
            <a:r>
              <a:rPr lang="en-GB" dirty="0" smtClean="0"/>
              <a:t>Preconditions:1 is valid, 2 is not valid </a:t>
            </a:r>
            <a:r>
              <a:rPr lang="en-GB" dirty="0" smtClean="0">
                <a:sym typeface="Wingdings" pitchFamily="2" charset="2"/>
              </a:rPr>
              <a:t>non Event</a:t>
            </a:r>
            <a:endParaRPr lang="en-GB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Non-Event tweets contain:</a:t>
            </a:r>
          </a:p>
          <a:p>
            <a:pPr lvl="1"/>
            <a:r>
              <a:rPr lang="en-GB" dirty="0" smtClean="0"/>
              <a:t>Spam Tweets</a:t>
            </a:r>
          </a:p>
          <a:p>
            <a:pPr lvl="2"/>
            <a:r>
              <a:rPr lang="en-GB" dirty="0" smtClean="0"/>
              <a:t>Advertisements, automatic weather updates, automatic radio station updates etc.</a:t>
            </a:r>
          </a:p>
          <a:p>
            <a:pPr lvl="2"/>
            <a:r>
              <a:rPr lang="en-GB" dirty="0" smtClean="0"/>
              <a:t>Entropy is a good metric for detecting spam tweets, as they contain very little information. [4]</a:t>
            </a:r>
          </a:p>
          <a:p>
            <a:pPr lvl="2"/>
            <a:endParaRPr lang="en-GB" dirty="0" smtClean="0"/>
          </a:p>
          <a:p>
            <a:pPr lvl="1"/>
            <a:r>
              <a:rPr lang="en-GB" dirty="0" smtClean="0">
                <a:sym typeface="Wingdings" pitchFamily="2" charset="2"/>
              </a:rPr>
              <a:t>Neutral Tweets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Any tweet that is not event or spam tweet.</a:t>
            </a:r>
          </a:p>
          <a:p>
            <a:pPr lvl="1"/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[1]: “On-line New Event Detection and Tracking”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i="1" dirty="0" smtClean="0"/>
              <a:t>If</a:t>
            </a:r>
            <a:r>
              <a:rPr lang="en-GB" sz="2000" dirty="0" smtClean="0"/>
              <a:t> </a:t>
            </a:r>
            <a:r>
              <a:rPr lang="en-GB" sz="2000" dirty="0" err="1" smtClean="0"/>
              <a:t>eval</a:t>
            </a:r>
            <a:r>
              <a:rPr lang="en-GB" sz="2000" dirty="0" smtClean="0"/>
              <a:t>(q, d) &gt; thresh </a:t>
            </a:r>
            <a:r>
              <a:rPr lang="en-GB" sz="2000" i="1" dirty="0" smtClean="0"/>
              <a:t>then</a:t>
            </a:r>
            <a:r>
              <a:rPr lang="en-GB" sz="2000" dirty="0" smtClean="0"/>
              <a:t> new event. Else,  no new event.</a:t>
            </a:r>
          </a:p>
          <a:p>
            <a:pPr marL="457200" indent="-457200">
              <a:buFont typeface="+mj-lt"/>
              <a:buAutoNum type="arabicPeriod" startAt="3"/>
            </a:pPr>
            <a:endParaRPr lang="en-GB" sz="1700" dirty="0" smtClean="0"/>
          </a:p>
          <a:p>
            <a:r>
              <a:rPr lang="en-GB" sz="1400" dirty="0" smtClean="0"/>
              <a:t>p: constant percentage of the initial threshold</a:t>
            </a:r>
          </a:p>
          <a:p>
            <a:r>
              <a:rPr lang="en-GB" sz="1400" dirty="0" err="1" smtClean="0"/>
              <a:t>tp</a:t>
            </a:r>
            <a:r>
              <a:rPr lang="en-GB" sz="1400" dirty="0" smtClean="0"/>
              <a:t>: time penalty </a:t>
            </a:r>
          </a:p>
          <a:p>
            <a:r>
              <a:rPr lang="en-GB" sz="1400" dirty="0" err="1" smtClean="0"/>
              <a:t>i</a:t>
            </a:r>
            <a:r>
              <a:rPr lang="en-GB" sz="1400" dirty="0" smtClean="0"/>
              <a:t>-j: distance of the documents </a:t>
            </a:r>
            <a:r>
              <a:rPr lang="en-GB" sz="1400" dirty="0" err="1" smtClean="0"/>
              <a:t>i</a:t>
            </a:r>
            <a:r>
              <a:rPr lang="en-GB" sz="1400" dirty="0" smtClean="0"/>
              <a:t> and j </a:t>
            </a:r>
            <a:r>
              <a:rPr lang="en-GB" sz="1400" b="1" dirty="0" smtClean="0"/>
              <a:t>(documents closer together on the stream are more likely to discuss related events)</a:t>
            </a:r>
          </a:p>
          <a:p>
            <a:pPr marL="457200" indent="-457200">
              <a:buFont typeface="+mj-lt"/>
              <a:buAutoNum type="arabicPeriod" startAt="3"/>
            </a:pPr>
            <a:endParaRPr lang="en-GB" sz="14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GB" sz="2000" dirty="0" smtClean="0"/>
              <a:t>Unable to detect events that are discussed in the news at different level of granularity.</a:t>
            </a:r>
          </a:p>
          <a:p>
            <a:pPr marL="457200" indent="-457200">
              <a:buNone/>
            </a:pPr>
            <a:r>
              <a:rPr lang="en-GB" sz="1400" dirty="0" smtClean="0"/>
              <a:t>	i.e. “O.J. Simpson trial” </a:t>
            </a:r>
            <a:r>
              <a:rPr lang="en-GB" sz="1400" dirty="0" err="1" smtClean="0"/>
              <a:t>vs</a:t>
            </a:r>
            <a:r>
              <a:rPr lang="en-GB" sz="1400" dirty="0" smtClean="0"/>
              <a:t> other court cases</a:t>
            </a:r>
          </a:p>
          <a:p>
            <a:pPr marL="457200" indent="-457200">
              <a:buNone/>
            </a:pPr>
            <a:endParaRPr lang="en-GB" sz="14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GB" sz="2000" dirty="0" smtClean="0"/>
              <a:t>Solution: different weight strategy for query features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6701" y="1985789"/>
            <a:ext cx="3228975" cy="219075"/>
          </a:xfrm>
          <a:prstGeom prst="rect">
            <a:avLst/>
          </a:prstGeom>
          <a:noFill/>
        </p:spPr>
      </p:pic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Events VS non-Events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i="1" dirty="0" smtClean="0"/>
              <a:t>Davidson’s criterion of identity</a:t>
            </a:r>
            <a:r>
              <a:rPr lang="en-GB" dirty="0" smtClean="0"/>
              <a:t>: two events are identical when they have the same causes and effects.</a:t>
            </a:r>
          </a:p>
          <a:p>
            <a:pPr lvl="1"/>
            <a:r>
              <a:rPr lang="en-GB" dirty="0" smtClean="0"/>
              <a:t>Non-events fail to give satisfactory results. Even though two non-events may have exactly the same set of causes and results, they do not seem always to be identical to one another.</a:t>
            </a:r>
          </a:p>
          <a:p>
            <a:pPr lvl="1"/>
            <a:r>
              <a:rPr lang="en-GB" dirty="0" smtClean="0"/>
              <a:t>[8]</a:t>
            </a:r>
          </a:p>
          <a:p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[1]: On-line New Event Detection and Tracking, 1998</a:t>
            </a:r>
          </a:p>
          <a:p>
            <a:r>
              <a:rPr lang="en-GB" dirty="0" smtClean="0"/>
              <a:t>[2]: A system for New Event Detection, 2003</a:t>
            </a:r>
          </a:p>
          <a:p>
            <a:r>
              <a:rPr lang="en-GB" dirty="0" smtClean="0"/>
              <a:t>[3]: Text Classification and Named Entities for New Event Detection, 2004</a:t>
            </a:r>
          </a:p>
          <a:p>
            <a:r>
              <a:rPr lang="en-GB" dirty="0" smtClean="0"/>
              <a:t>[4]: Streaming First Story Detection with application to Twitter, 2010</a:t>
            </a:r>
          </a:p>
          <a:p>
            <a:r>
              <a:rPr lang="en-GB" dirty="0" smtClean="0"/>
              <a:t>[5]: Learning Similarity Metrics for Event Identification in Social Media, 2010</a:t>
            </a:r>
          </a:p>
          <a:p>
            <a:r>
              <a:rPr lang="en-GB" dirty="0" smtClean="0"/>
              <a:t>[6]: Temporal and Information Flow Based Event Detection From Social Text Streams, 2007</a:t>
            </a:r>
          </a:p>
          <a:p>
            <a:r>
              <a:rPr lang="en-GB" dirty="0" smtClean="0"/>
              <a:t>[7]: Emerging Topic Detection on Twitter based on Temporal and Social Terms Evaluation</a:t>
            </a:r>
          </a:p>
          <a:p>
            <a:r>
              <a:rPr lang="en-GB" dirty="0" smtClean="0"/>
              <a:t>[8]: Non-Events</a:t>
            </a:r>
          </a:p>
          <a:p>
            <a:r>
              <a:rPr lang="en-GB" dirty="0" smtClean="0"/>
              <a:t>[9]: A better Alternative to piecewise linear time series segmentation, 2007</a:t>
            </a:r>
          </a:p>
          <a:p>
            <a:r>
              <a:rPr lang="en-GB" dirty="0" smtClean="0"/>
              <a:t>[10]: Exact indexing of dynamic time warping, 2002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41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[1]: “On-line New Event Detection and Tracking”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GB" sz="2000" dirty="0" smtClean="0"/>
              <a:t>Increasing the number of features results in improved performance, with an unacceptable increase in running time of the system.</a:t>
            </a:r>
          </a:p>
          <a:p>
            <a:pPr marL="457200" indent="-457200"/>
            <a:r>
              <a:rPr lang="en-GB" sz="2000" dirty="0" smtClean="0"/>
              <a:t>Performance=100-distance from origin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552403"/>
            <a:ext cx="40767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[1]: “On-line New Event Detection and Tracking”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GB" sz="2000" dirty="0" smtClean="0"/>
              <a:t>Effects of varying threshold parameters p and t</a:t>
            </a:r>
            <a:r>
              <a:rPr lang="en-GB" sz="1800" dirty="0" smtClean="0"/>
              <a:t>p</a:t>
            </a:r>
            <a:r>
              <a:rPr lang="en-GB" sz="2000" dirty="0" smtClean="0"/>
              <a:t>.</a:t>
            </a:r>
          </a:p>
          <a:p>
            <a:pPr marL="457200" indent="-457200"/>
            <a:r>
              <a:rPr lang="en-GB" sz="2000" dirty="0" smtClean="0"/>
              <a:t>On average, for any value of p, performance is better when </a:t>
            </a:r>
            <a:r>
              <a:rPr lang="en-GB" sz="2000" dirty="0" err="1" smtClean="0"/>
              <a:t>t</a:t>
            </a:r>
            <a:r>
              <a:rPr lang="en-GB" sz="1800" dirty="0" err="1" smtClean="0"/>
              <a:t>p</a:t>
            </a:r>
            <a:r>
              <a:rPr lang="en-GB" sz="2000" dirty="0" smtClean="0"/>
              <a:t>&gt;0.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996952"/>
            <a:ext cx="403860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[2]: “A system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/>
              <a:t>Incremental Model (</a:t>
            </a:r>
            <a:r>
              <a:rPr lang="en-GB" sz="2000" dirty="0" err="1" smtClean="0"/>
              <a:t>df</a:t>
            </a:r>
            <a:r>
              <a:rPr lang="en-GB" sz="2000" dirty="0" smtClean="0"/>
              <a:t>: not static)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err="1" smtClean="0"/>
              <a:t>Nt</a:t>
            </a:r>
            <a:r>
              <a:rPr lang="en-GB" sz="2000" dirty="0" smtClean="0"/>
              <a:t>: total number of documents at time t. </a:t>
            </a:r>
          </a:p>
          <a:p>
            <a:r>
              <a:rPr lang="en-GB" sz="2000" dirty="0" err="1" smtClean="0"/>
              <a:t>df</a:t>
            </a:r>
            <a:r>
              <a:rPr lang="en-GB" sz="1400" dirty="0" err="1" smtClean="0"/>
              <a:t>Ct</a:t>
            </a:r>
            <a:r>
              <a:rPr lang="en-GB" sz="1400" dirty="0" smtClean="0"/>
              <a:t> : </a:t>
            </a:r>
            <a:r>
              <a:rPr lang="en-GB" sz="2000" dirty="0" smtClean="0"/>
              <a:t>denotes the document frequencies in the newly added set of documents Ct.</a:t>
            </a:r>
          </a:p>
          <a:p>
            <a:pPr lvl="1"/>
            <a:r>
              <a:rPr lang="en-GB" sz="1700" dirty="0" smtClean="0"/>
              <a:t>New events introduce new vocabulary</a:t>
            </a:r>
          </a:p>
          <a:p>
            <a:r>
              <a:rPr lang="en-GB" sz="2000" dirty="0" smtClean="0"/>
              <a:t>Low frequency terms w tends to be uninformative.</a:t>
            </a:r>
          </a:p>
          <a:p>
            <a:pPr lvl="1"/>
            <a:r>
              <a:rPr lang="en-GB" sz="1700" dirty="0" err="1" smtClean="0"/>
              <a:t>df</a:t>
            </a:r>
            <a:r>
              <a:rPr lang="en-GB" sz="1600" dirty="0" err="1" smtClean="0"/>
              <a:t>t</a:t>
            </a:r>
            <a:r>
              <a:rPr lang="en-GB" sz="1600" dirty="0" smtClean="0"/>
              <a:t> </a:t>
            </a:r>
            <a:r>
              <a:rPr lang="en-GB" sz="1700" dirty="0" smtClean="0"/>
              <a:t>&gt;= </a:t>
            </a:r>
            <a:r>
              <a:rPr lang="el-GR" sz="1700" dirty="0" smtClean="0"/>
              <a:t>θ</a:t>
            </a:r>
            <a:r>
              <a:rPr lang="en-GB" sz="1600" dirty="0" smtClean="0"/>
              <a:t>d (</a:t>
            </a:r>
            <a:r>
              <a:rPr lang="el-GR" sz="1600" dirty="0" smtClean="0"/>
              <a:t>θ</a:t>
            </a:r>
            <a:r>
              <a:rPr lang="en-GB" sz="1600" dirty="0" smtClean="0"/>
              <a:t>d=2)</a:t>
            </a:r>
            <a:endParaRPr lang="en-GB" sz="1700" dirty="0" smtClean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1707282"/>
            <a:ext cx="2482830" cy="281558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060848"/>
            <a:ext cx="2952328" cy="400802"/>
          </a:xfrm>
          <a:prstGeom prst="rect">
            <a:avLst/>
          </a:prstGeom>
          <a:noFill/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420888"/>
            <a:ext cx="2144238" cy="576064"/>
          </a:xfrm>
          <a:prstGeom prst="rect">
            <a:avLst/>
          </a:prstGeom>
          <a:noFill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[2]: “A system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Similarity Calculation between documents d, q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Making a decision- Identify document d*:</a:t>
            </a:r>
          </a:p>
          <a:p>
            <a:endParaRPr lang="en-GB" sz="2000" dirty="0" smtClean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Score(q) &gt; </a:t>
            </a:r>
            <a:r>
              <a:rPr lang="el-GR" sz="2000" dirty="0" smtClean="0"/>
              <a:t>θ</a:t>
            </a:r>
            <a:r>
              <a:rPr lang="en-GB" sz="2000" dirty="0" smtClean="0"/>
              <a:t>s</a:t>
            </a:r>
            <a:r>
              <a:rPr lang="en-GB" sz="2000" dirty="0" smtClean="0">
                <a:sym typeface="Wingdings" pitchFamily="2" charset="2"/>
              </a:rPr>
              <a:t> new event</a:t>
            </a:r>
            <a:endParaRPr lang="en-GB" sz="2000" dirty="0"/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1916832"/>
            <a:ext cx="2952328" cy="418911"/>
          </a:xfrm>
          <a:prstGeom prst="rect">
            <a:avLst/>
          </a:prstGeom>
          <a:noFill/>
        </p:spPr>
      </p:pic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429000"/>
            <a:ext cx="1800200" cy="226440"/>
          </a:xfrm>
          <a:prstGeom prst="rect">
            <a:avLst/>
          </a:prstGeom>
          <a:noFill/>
        </p:spPr>
      </p:pic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3789040"/>
            <a:ext cx="1890210" cy="216024"/>
          </a:xfrm>
          <a:prstGeom prst="rect">
            <a:avLst/>
          </a:prstGeom>
          <a:noFill/>
        </p:spPr>
      </p:pic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[2]: “A system for New Event Detection”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Improvements</a:t>
            </a:r>
            <a:endParaRPr lang="en-GB" sz="2000" dirty="0"/>
          </a:p>
          <a:p>
            <a:pPr marL="457200" indent="-457200">
              <a:buFont typeface="+mj-lt"/>
              <a:buAutoNum type="alphaLcPeriod"/>
            </a:pPr>
            <a:r>
              <a:rPr lang="en-GB" sz="2000" dirty="0" smtClean="0"/>
              <a:t>Source-Specific TF-IDF Model - </a:t>
            </a:r>
            <a:r>
              <a:rPr lang="en-GB" sz="2000" dirty="0" err="1" smtClean="0"/>
              <a:t>df</a:t>
            </a:r>
            <a:r>
              <a:rPr lang="en-GB" sz="1600" dirty="0" err="1" smtClean="0"/>
              <a:t>s,t</a:t>
            </a:r>
            <a:r>
              <a:rPr lang="en-GB" sz="2000" dirty="0" smtClean="0"/>
              <a:t>(w)</a:t>
            </a:r>
            <a:endParaRPr lang="en-GB" sz="1700" dirty="0" smtClean="0"/>
          </a:p>
          <a:p>
            <a:pPr marL="457200" indent="-457200">
              <a:buFont typeface="+mj-lt"/>
              <a:buAutoNum type="alphaLcPeriod"/>
            </a:pPr>
            <a:r>
              <a:rPr lang="en-GB" sz="2000" dirty="0" smtClean="0"/>
              <a:t>Document Similarity Normalization</a:t>
            </a:r>
          </a:p>
          <a:p>
            <a:pPr marL="457200" indent="-457200">
              <a:buFont typeface="+mj-lt"/>
              <a:buAutoNum type="alphaLcPeriod"/>
            </a:pPr>
            <a:endParaRPr lang="en-GB" sz="2000" dirty="0" smtClean="0"/>
          </a:p>
          <a:p>
            <a:pPr marL="457200" indent="-457200">
              <a:buFont typeface="+mj-lt"/>
              <a:buAutoNum type="alphaLcPeriod"/>
            </a:pPr>
            <a:r>
              <a:rPr lang="en-GB" sz="2000" dirty="0" smtClean="0"/>
              <a:t>Source-Pair Specific On-Topic Similarity Normalization</a:t>
            </a:r>
          </a:p>
          <a:p>
            <a:pPr marL="457200" indent="-457200">
              <a:buFont typeface="+mj-lt"/>
              <a:buAutoNum type="alphaLcPeriod"/>
            </a:pPr>
            <a:endParaRPr lang="en-GB" sz="2000" dirty="0" smtClean="0"/>
          </a:p>
          <a:p>
            <a:pPr marL="457200" indent="-457200">
              <a:buFont typeface="+mj-lt"/>
              <a:buAutoNum type="alphaLcPeriod"/>
            </a:pPr>
            <a:r>
              <a:rPr lang="en-GB" sz="2000" dirty="0" smtClean="0"/>
              <a:t>Using Inverse Event Frequencies of Terms – </a:t>
            </a:r>
            <a:r>
              <a:rPr lang="en-GB" sz="2000" dirty="0" err="1" smtClean="0"/>
              <a:t>ef</a:t>
            </a:r>
            <a:r>
              <a:rPr lang="en-GB" sz="2000" dirty="0" smtClean="0"/>
              <a:t>(w)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403648" y="191683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Documents/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Streams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416527" y="2852936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Classifier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403648" y="3861048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Ranker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403648" y="4797152"/>
            <a:ext cx="144016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Presentation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0" name="9 - Ευθύγραμμο βέλος σύνδεσης"/>
          <p:cNvCxnSpPr>
            <a:stCxn id="5" idx="2"/>
            <a:endCxn id="6" idx="0"/>
          </p:cNvCxnSpPr>
          <p:nvPr/>
        </p:nvCxnSpPr>
        <p:spPr>
          <a:xfrm rot="16200000" flipH="1">
            <a:off x="1914143" y="2630472"/>
            <a:ext cx="432048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>
            <a:stCxn id="6" idx="2"/>
            <a:endCxn id="7" idx="0"/>
          </p:cNvCxnSpPr>
          <p:nvPr/>
        </p:nvCxnSpPr>
        <p:spPr>
          <a:xfrm rot="5400000">
            <a:off x="1878140" y="3602581"/>
            <a:ext cx="504056" cy="1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stCxn id="7" idx="2"/>
            <a:endCxn id="8" idx="0"/>
          </p:cNvCxnSpPr>
          <p:nvPr/>
        </p:nvCxnSpPr>
        <p:spPr>
          <a:xfrm rot="5400000">
            <a:off x="1907704" y="458112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Ορθογώνιο"/>
          <p:cNvSpPr/>
          <p:nvPr/>
        </p:nvSpPr>
        <p:spPr>
          <a:xfrm>
            <a:off x="1187624" y="2708920"/>
            <a:ext cx="1944216" cy="79208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7E7A4-1E07-419F-B10C-D7D4CB27B5D3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996952"/>
            <a:ext cx="2476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4077072"/>
            <a:ext cx="2657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3907</TotalTime>
  <Words>2444</Words>
  <Application>Microsoft Office PowerPoint</Application>
  <PresentationFormat>Προβολή στην οθόνη (4:3)</PresentationFormat>
  <Paragraphs>534</Paragraphs>
  <Slides>41</Slides>
  <Notes>41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41</vt:i4>
      </vt:variant>
    </vt:vector>
  </HeadingPairs>
  <TitlesOfParts>
    <vt:vector size="42" baseType="lpstr">
      <vt:lpstr>Ρίζες</vt:lpstr>
      <vt:lpstr>Classifiers for Event Detection &amp; Future Work</vt:lpstr>
      <vt:lpstr>Contents</vt:lpstr>
      <vt:lpstr>[1]: “On-line New Event Detection and Tracking”</vt:lpstr>
      <vt:lpstr>[1]: “On-line New Event Detection and Tracking”</vt:lpstr>
      <vt:lpstr>[1]: “On-line New Event Detection and Tracking”</vt:lpstr>
      <vt:lpstr>[1]: “On-line New Event Detection and Tracking”</vt:lpstr>
      <vt:lpstr>[2]: “A system for New Event Detection”</vt:lpstr>
      <vt:lpstr>[2]: “A system for New Event Detection”</vt:lpstr>
      <vt:lpstr>[2]: “A system for New Event Detection”</vt:lpstr>
      <vt:lpstr>[3]: “Text Classification and Named Entities for New Event Detection”</vt:lpstr>
      <vt:lpstr>[3]: “Text Classification and Named Entities for New Event Detection”</vt:lpstr>
      <vt:lpstr>[3]: “Text Classification and Named Entities for New Event Detection”</vt:lpstr>
      <vt:lpstr>[3]: “Text Classification and Named Entities for New Event Detection”</vt:lpstr>
      <vt:lpstr>[4]: “Streaming First Story Detection with application to Twitter”</vt:lpstr>
      <vt:lpstr>[4]: “Streaming First Story Detection with application to Twitter”</vt:lpstr>
      <vt:lpstr>[4]: “Streaming First Story Detection with application to Twitter”</vt:lpstr>
      <vt:lpstr>[4]: “Streaming First Story Detection with application to Twitter”</vt:lpstr>
      <vt:lpstr>[4]: “Streaming First Story Detection with application to Twitter”</vt:lpstr>
      <vt:lpstr>[5]: “Learning Similarity Metrics for Event Identification in Social Media”</vt:lpstr>
      <vt:lpstr>[5]: “Learning Similarity Metrics for Event Identification in Social Media”</vt:lpstr>
      <vt:lpstr>[5]: “Learning Similarity Metrics for Event Identification in Social Media”</vt:lpstr>
      <vt:lpstr>[5]: “Learning Similarity Metrics for Event Identification in Social Media”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[6]: “Temporal and Information Flow Based Event Detection From Social Text Streams”</vt:lpstr>
      <vt:lpstr>Events VS non-Events</vt:lpstr>
      <vt:lpstr>Events VS non-Events</vt:lpstr>
      <vt:lpstr>Events VS non-Events </vt:lpstr>
      <vt:lpstr>Events VS non-Events</vt:lpstr>
      <vt:lpstr>Events VS non-Events</vt:lpstr>
      <vt:lpstr>Events VS non-Events</vt:lpstr>
      <vt:lpstr>Events VS non-Events</vt:lpstr>
      <vt:lpstr>Events VS non-Events</vt:lpstr>
      <vt:lpstr>Events VS non-Events</vt:lpstr>
      <vt:lpstr>Events VS non-Events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kleisar</dc:creator>
  <cp:lastModifiedBy>kleisar</cp:lastModifiedBy>
  <cp:revision>413</cp:revision>
  <dcterms:created xsi:type="dcterms:W3CDTF">2010-11-09T12:09:11Z</dcterms:created>
  <dcterms:modified xsi:type="dcterms:W3CDTF">2010-12-03T15:54:17Z</dcterms:modified>
</cp:coreProperties>
</file>